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5" r:id="rId3"/>
    <p:sldId id="266" r:id="rId4"/>
    <p:sldId id="267" r:id="rId5"/>
    <p:sldId id="257" r:id="rId6"/>
    <p:sldId id="264" r:id="rId7"/>
    <p:sldId id="259" r:id="rId8"/>
    <p:sldId id="260" r:id="rId9"/>
    <p:sldId id="258" r:id="rId10"/>
    <p:sldId id="261" r:id="rId11"/>
    <p:sldId id="262" r:id="rId12"/>
    <p:sldId id="263" r:id="rId13"/>
  </p:sldIdLst>
  <p:sldSz cx="9906000" cy="6858000" type="A4"/>
  <p:notesSz cx="6669088" cy="9926638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E"/>
    <a:srgbClr val="00A7EA"/>
    <a:srgbClr val="0099D6"/>
    <a:srgbClr val="0081B4"/>
    <a:srgbClr val="00B4FA"/>
    <a:srgbClr val="008DC9"/>
    <a:srgbClr val="FFFFFF"/>
    <a:srgbClr val="F5F5F5"/>
    <a:srgbClr val="ECECEC"/>
    <a:srgbClr val="015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732" autoAdjust="0"/>
  </p:normalViewPr>
  <p:slideViewPr>
    <p:cSldViewPr snapToGrid="0">
      <p:cViewPr varScale="1">
        <p:scale>
          <a:sx n="123" d="100"/>
          <a:sy n="123" d="100"/>
        </p:scale>
        <p:origin x="828" y="1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5CD42FF-3E63-4530-B8CF-121EC27F298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90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28F934C-8180-4781-A892-4872670DA6B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908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F934C-8180-4781-A892-4872670DA6B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9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10392355" y="1259998"/>
            <a:ext cx="8388000" cy="498600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 sz="2800" b="1"/>
          </a:p>
        </p:txBody>
      </p:sp>
      <p:sp>
        <p:nvSpPr>
          <p:cNvPr id="290867" name="Rectangle 51"/>
          <p:cNvSpPr>
            <a:spLocks noGrp="1" noChangeArrowheads="1"/>
          </p:cNvSpPr>
          <p:nvPr>
            <p:ph type="ctrTitle" sz="quarter"/>
          </p:nvPr>
        </p:nvSpPr>
        <p:spPr>
          <a:xfrm>
            <a:off x="252000" y="2130425"/>
            <a:ext cx="7994809" cy="1470025"/>
          </a:xfrm>
        </p:spPr>
        <p:txBody>
          <a:bodyPr lIns="0"/>
          <a:lstStyle>
            <a:lvl1pPr>
              <a:defRPr sz="3600">
                <a:solidFill>
                  <a:srgbClr val="008DC9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290868" name="Rectangle 5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000" y="3886200"/>
            <a:ext cx="8001294" cy="1752600"/>
          </a:xfrm>
        </p:spPr>
        <p:txBody>
          <a:bodyPr lIns="0"/>
          <a:lstStyle>
            <a:lvl1pPr marL="0" indent="0">
              <a:buFont typeface="Webdings" pitchFamily="18" charset="2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pic>
        <p:nvPicPr>
          <p:cNvPr id="17" name="Bild 16" descr="URL_print_BAY_A4h_21x21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46000" y="6245268"/>
            <a:ext cx="7560000" cy="612732"/>
          </a:xfrm>
          <a:prstGeom prst="rect">
            <a:avLst/>
          </a:prstGeom>
        </p:spPr>
      </p:pic>
      <p:pic>
        <p:nvPicPr>
          <p:cNvPr id="19" name="Bild 18" descr="WBM_print_StMI_A4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39903" y="0"/>
            <a:ext cx="7566097" cy="126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43514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000" y="1620000"/>
            <a:ext cx="8332629" cy="4824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4338ED-7F4C-4EF1-A312-86857415EC45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860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0000" y="1620000"/>
            <a:ext cx="4176000" cy="48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63543" y="1620000"/>
            <a:ext cx="4161600" cy="48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193638-D956-42DC-822F-25C8FE0E9CE5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423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770324"/>
            <a:ext cx="417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80000" y="2499934"/>
            <a:ext cx="4176000" cy="39234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374429" y="1770324"/>
            <a:ext cx="417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74429" y="2499934"/>
            <a:ext cx="4176000" cy="39234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935663-B84C-42A1-8E55-C3B6B8C67694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825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09587C-C598-492D-A4AA-9578980AD739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84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B4C84C-27BE-4D9E-9121-EAA47140EA79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3560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" y="900000"/>
            <a:ext cx="3259138" cy="61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0" y="899999"/>
            <a:ext cx="4896000" cy="52349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4000" y="1694235"/>
            <a:ext cx="3259138" cy="44406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FDD42B-314C-40B3-916E-C8C6528C2B8A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940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703D3C-0FC6-4639-9E19-C967E8F76DD5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182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180000" y="900000"/>
            <a:ext cx="8352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bearbeitens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000" y="6569075"/>
            <a:ext cx="73800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6000" y="6567488"/>
            <a:ext cx="7207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1F9635-8C23-47AA-BB4F-074C5D3CCF6A}" type="slidenum">
              <a:rPr lang="de-DE" smtClean="0"/>
              <a:pPr/>
              <a:t>‹Nr.›</a:t>
            </a:fld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125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0000" y="1620000"/>
            <a:ext cx="8352000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22" name="Bild 21" descr="WBM_print_StMI_A4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1641" y="0"/>
            <a:ext cx="5404359" cy="90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8" b="8022"/>
          <a:stretch/>
        </p:blipFill>
        <p:spPr>
          <a:xfrm>
            <a:off x="0" y="1258215"/>
            <a:ext cx="8390534" cy="4981652"/>
          </a:xfrm>
          <a:prstGeom prst="rect">
            <a:avLst/>
          </a:prstGeom>
        </p:spPr>
      </p:pic>
      <p:sp>
        <p:nvSpPr>
          <p:cNvPr id="3" name="Eine Ecke des Rechtecks schneiden und abrunden 2"/>
          <p:cNvSpPr/>
          <p:nvPr/>
        </p:nvSpPr>
        <p:spPr bwMode="auto">
          <a:xfrm flipV="1">
            <a:off x="-1" y="4466112"/>
            <a:ext cx="5954751" cy="1148487"/>
          </a:xfrm>
          <a:prstGeom prst="snipRoundRect">
            <a:avLst>
              <a:gd name="adj1" fmla="val 0"/>
              <a:gd name="adj2" fmla="val 16667"/>
            </a:avLst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>
          <a:xfrm>
            <a:off x="258485" y="4581934"/>
            <a:ext cx="7994809" cy="454914"/>
          </a:xfrm>
        </p:spPr>
        <p:txBody>
          <a:bodyPr/>
          <a:lstStyle/>
          <a:p>
            <a:r>
              <a:rPr lang="de-DE" b="1" dirty="0" smtClean="0"/>
              <a:t>Vegetationsbrände</a:t>
            </a:r>
            <a:endParaRPr lang="de-DE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>
          <a:xfrm>
            <a:off x="252000" y="5102537"/>
            <a:ext cx="8001294" cy="386486"/>
          </a:xfrm>
          <a:noFill/>
        </p:spPr>
        <p:txBody>
          <a:bodyPr/>
          <a:lstStyle/>
          <a:p>
            <a:r>
              <a:rPr lang="de-DE" dirty="0" smtClean="0">
                <a:solidFill>
                  <a:srgbClr val="008DC9"/>
                </a:solidFill>
              </a:rPr>
              <a:t>Einsatztaktik und Einsatztechniken</a:t>
            </a:r>
            <a:endParaRPr lang="de-DE" dirty="0">
              <a:solidFill>
                <a:srgbClr val="008DC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10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2544"/>
          <a:stretch/>
        </p:blipFill>
        <p:spPr>
          <a:xfrm>
            <a:off x="0" y="877824"/>
            <a:ext cx="8814816" cy="597651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0000" y="1110354"/>
            <a:ext cx="3883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Abb. 37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Kaskadenaufbau mit Angriff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auf die Flammenfront aus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dem Schwarzbereich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479184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statischer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9892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11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" b="2173"/>
          <a:stretch/>
        </p:blipFill>
        <p:spPr>
          <a:xfrm>
            <a:off x="0" y="899771"/>
            <a:ext cx="8814816" cy="59545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1110354"/>
            <a:ext cx="3883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Abb. 38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Kaskadenaufbau mit Angriff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auf die Flammenfront aus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dem Grünbereich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(Achtung Rauchausbreitung beachten)</a:t>
            </a:r>
          </a:p>
          <a:p>
            <a:pPr algn="l"/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79184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statischer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8414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12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1" y="914401"/>
            <a:ext cx="8829446" cy="593994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79184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statischer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0000" y="1110354"/>
            <a:ext cx="3883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Abb. 39 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Riegelstellung mit 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Tanklöschfahrzeugen 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nach französischem </a:t>
            </a:r>
            <a:r>
              <a:rPr lang="de-DE" sz="1400" dirty="0" smtClean="0">
                <a:solidFill>
                  <a:schemeClr val="bg1"/>
                </a:solidFill>
              </a:rPr>
              <a:t>Vorbild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(Achtung Rauchausbreitung beachten)</a:t>
            </a:r>
          </a:p>
          <a:p>
            <a:pPr algn="l"/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19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2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/>
          <a:stretch/>
        </p:blipFill>
        <p:spPr>
          <a:xfrm>
            <a:off x="0" y="906336"/>
            <a:ext cx="8812040" cy="59516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612796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22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Schritt; Angriff aus Grünbereich auf Front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70338"/>
            <a:ext cx="434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Offensives Vorgehen - Frontalangriff - 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4" y="2117725"/>
            <a:ext cx="698214" cy="58184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80000" y="2827791"/>
            <a:ext cx="434804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600" b="1" baseline="30000" dirty="0">
                <a:solidFill>
                  <a:schemeClr val="bg1"/>
                </a:solidFill>
              </a:rPr>
              <a:t>Frontalangriff nur anwenden, </a:t>
            </a:r>
            <a:r>
              <a:rPr lang="de-DE" sz="1600" b="1" baseline="30000" dirty="0" smtClean="0">
                <a:solidFill>
                  <a:schemeClr val="bg1"/>
                </a:solidFill>
              </a:rPr>
              <a:t>wenn:</a:t>
            </a:r>
            <a:endParaRPr lang="de-DE" sz="1600" b="1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Flammenlänge </a:t>
            </a:r>
            <a:r>
              <a:rPr lang="de-DE" sz="1600" baseline="30000" dirty="0">
                <a:solidFill>
                  <a:schemeClr val="bg1"/>
                </a:solidFill>
              </a:rPr>
              <a:t>&lt;= </a:t>
            </a:r>
            <a:r>
              <a:rPr lang="de-DE" sz="1600" baseline="30000" dirty="0" smtClean="0">
                <a:solidFill>
                  <a:schemeClr val="bg1"/>
                </a:solidFill>
              </a:rPr>
              <a:t>2m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Ausbreitungsgeschwindigkeit </a:t>
            </a:r>
            <a:r>
              <a:rPr lang="de-DE" sz="1600" baseline="30000" dirty="0">
                <a:solidFill>
                  <a:schemeClr val="bg1"/>
                </a:solidFill>
              </a:rPr>
              <a:t>gering</a:t>
            </a:r>
          </a:p>
          <a:p>
            <a:pPr algn="l">
              <a:lnSpc>
                <a:spcPct val="150000"/>
              </a:lnSpc>
            </a:pPr>
            <a:r>
              <a:rPr lang="de-DE" sz="1600" b="1" baseline="30000" dirty="0" smtClean="0">
                <a:solidFill>
                  <a:schemeClr val="bg1"/>
                </a:solidFill>
              </a:rPr>
              <a:t>Gefahren:</a:t>
            </a:r>
            <a:endParaRPr lang="de-DE" sz="1600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Ausbreitungs- </a:t>
            </a:r>
            <a:r>
              <a:rPr lang="de-DE" sz="1600" baseline="30000" dirty="0">
                <a:solidFill>
                  <a:schemeClr val="bg1"/>
                </a:solidFill>
              </a:rPr>
              <a:t>und </a:t>
            </a:r>
            <a:r>
              <a:rPr lang="de-DE" sz="1600" baseline="30000" dirty="0" smtClean="0">
                <a:solidFill>
                  <a:schemeClr val="bg1"/>
                </a:solidFill>
              </a:rPr>
              <a:t>Einschlussgefahr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Brandrauchinhalation </a:t>
            </a:r>
            <a:r>
              <a:rPr lang="de-DE" sz="1600" baseline="30000" dirty="0">
                <a:solidFill>
                  <a:schemeClr val="bg1"/>
                </a:solidFill>
              </a:rPr>
              <a:t>der Einsatzkräfte</a:t>
            </a:r>
          </a:p>
          <a:p>
            <a:pPr algn="l"/>
            <a:r>
              <a:rPr lang="de-DE" sz="1600" b="1" baseline="30000" dirty="0">
                <a:solidFill>
                  <a:schemeClr val="bg1"/>
                </a:solidFill>
              </a:rPr>
              <a:t>Brandrauch kann Fahrtüchtigkeit des </a:t>
            </a:r>
            <a:br>
              <a:rPr lang="de-DE" sz="1600" b="1" baseline="30000" dirty="0">
                <a:solidFill>
                  <a:schemeClr val="bg1"/>
                </a:solidFill>
              </a:rPr>
            </a:br>
            <a:r>
              <a:rPr lang="de-DE" sz="1600" b="1" baseline="30000" dirty="0">
                <a:solidFill>
                  <a:schemeClr val="bg1"/>
                </a:solidFill>
              </a:rPr>
              <a:t>Löschfahrzeugs beeinflussen!</a:t>
            </a:r>
          </a:p>
        </p:txBody>
      </p:sp>
    </p:spTree>
    <p:extLst>
      <p:ext uri="{BB962C8B-B14F-4D97-AF65-F5344CB8AC3E}">
        <p14:creationId xmlns:p14="http://schemas.microsoft.com/office/powerpoint/2010/main" val="1248072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3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/>
          <a:stretch/>
        </p:blipFill>
        <p:spPr>
          <a:xfrm>
            <a:off x="7950" y="913712"/>
            <a:ext cx="8813747" cy="59442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612796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23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Schritt; Angriff aus Grünbereich auf Front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477714"/>
            <a:ext cx="434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Offensives Vorgehen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4" y="2117725"/>
            <a:ext cx="698214" cy="58184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80000" y="2827791"/>
            <a:ext cx="434804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600" b="1" baseline="30000" dirty="0">
                <a:solidFill>
                  <a:schemeClr val="bg1"/>
                </a:solidFill>
              </a:rPr>
              <a:t>Frontalangriff nur anwenden, </a:t>
            </a:r>
            <a:r>
              <a:rPr lang="de-DE" sz="1600" b="1" baseline="30000" dirty="0" smtClean="0">
                <a:solidFill>
                  <a:schemeClr val="bg1"/>
                </a:solidFill>
              </a:rPr>
              <a:t>wenn:</a:t>
            </a:r>
            <a:endParaRPr lang="de-DE" sz="1600" b="1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Flammenlänge </a:t>
            </a:r>
            <a:r>
              <a:rPr lang="de-DE" sz="1600" baseline="30000" dirty="0">
                <a:solidFill>
                  <a:schemeClr val="bg1"/>
                </a:solidFill>
              </a:rPr>
              <a:t>&lt;= </a:t>
            </a:r>
            <a:r>
              <a:rPr lang="de-DE" sz="1600" baseline="30000" dirty="0" smtClean="0">
                <a:solidFill>
                  <a:schemeClr val="bg1"/>
                </a:solidFill>
              </a:rPr>
              <a:t>2m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Ausbreitungsgeschwindigkeit </a:t>
            </a:r>
            <a:r>
              <a:rPr lang="de-DE" sz="1600" baseline="30000" dirty="0">
                <a:solidFill>
                  <a:schemeClr val="bg1"/>
                </a:solidFill>
              </a:rPr>
              <a:t>gering</a:t>
            </a:r>
          </a:p>
          <a:p>
            <a:pPr algn="l">
              <a:lnSpc>
                <a:spcPct val="150000"/>
              </a:lnSpc>
            </a:pPr>
            <a:r>
              <a:rPr lang="de-DE" sz="1600" b="1" baseline="30000" dirty="0" smtClean="0">
                <a:solidFill>
                  <a:schemeClr val="bg1"/>
                </a:solidFill>
              </a:rPr>
              <a:t>Gefahren:</a:t>
            </a:r>
            <a:endParaRPr lang="de-DE" sz="1600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Ausbreitungs- </a:t>
            </a:r>
            <a:r>
              <a:rPr lang="de-DE" sz="1600" baseline="30000" dirty="0">
                <a:solidFill>
                  <a:schemeClr val="bg1"/>
                </a:solidFill>
              </a:rPr>
              <a:t>und </a:t>
            </a:r>
            <a:r>
              <a:rPr lang="de-DE" sz="1600" baseline="30000" dirty="0" smtClean="0">
                <a:solidFill>
                  <a:schemeClr val="bg1"/>
                </a:solidFill>
              </a:rPr>
              <a:t>Einschlussgefahr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Brandrauchinhalation </a:t>
            </a:r>
            <a:r>
              <a:rPr lang="de-DE" sz="1600" baseline="30000" dirty="0">
                <a:solidFill>
                  <a:schemeClr val="bg1"/>
                </a:solidFill>
              </a:rPr>
              <a:t>der Einsatzkräfte</a:t>
            </a:r>
          </a:p>
          <a:p>
            <a:pPr algn="l"/>
            <a:r>
              <a:rPr lang="de-DE" sz="1600" b="1" baseline="30000" dirty="0">
                <a:solidFill>
                  <a:schemeClr val="bg1"/>
                </a:solidFill>
              </a:rPr>
              <a:t>Brandrauch kann Fahrtüchtigkeit des </a:t>
            </a:r>
            <a:br>
              <a:rPr lang="de-DE" sz="1600" b="1" baseline="30000" dirty="0">
                <a:solidFill>
                  <a:schemeClr val="bg1"/>
                </a:solidFill>
              </a:rPr>
            </a:br>
            <a:r>
              <a:rPr lang="de-DE" sz="1600" b="1" baseline="30000" dirty="0">
                <a:solidFill>
                  <a:schemeClr val="bg1"/>
                </a:solidFill>
              </a:rPr>
              <a:t>Löschfahrzeugs beeinflussen!</a:t>
            </a:r>
          </a:p>
        </p:txBody>
      </p:sp>
    </p:spTree>
    <p:extLst>
      <p:ext uri="{BB962C8B-B14F-4D97-AF65-F5344CB8AC3E}">
        <p14:creationId xmlns:p14="http://schemas.microsoft.com/office/powerpoint/2010/main" val="805731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4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/>
          <a:stretch/>
        </p:blipFill>
        <p:spPr>
          <a:xfrm>
            <a:off x="-7951" y="906338"/>
            <a:ext cx="8829650" cy="59516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6127968"/>
            <a:ext cx="329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24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Angriff aus dem Schwarzbereich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0000" y="470340"/>
            <a:ext cx="539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Offensives Vorgehen – Angriff aus Schwarzbereich - 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3005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 b="10171"/>
          <a:stretch/>
        </p:blipFill>
        <p:spPr>
          <a:xfrm>
            <a:off x="-1" y="1828800"/>
            <a:ext cx="8809463" cy="3378631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Vegetationsbrände - Einsatztechniken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5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80000" y="536654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  <a:latin typeface="+mj-lt"/>
              </a:rPr>
              <a:t>Abb. 32 </a:t>
            </a:r>
          </a:p>
          <a:p>
            <a:pPr algn="l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Pump &amp; Roll-Betrieb einer Staffel</a:t>
            </a:r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694674" y="1887868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Vegetationsbrände - Einsatztechniken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6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7844"/>
          <a:stretch/>
        </p:blipFill>
        <p:spPr>
          <a:xfrm>
            <a:off x="0" y="1814387"/>
            <a:ext cx="8809463" cy="338830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694674" y="1887868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0000" y="536654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  <a:latin typeface="+mj-lt"/>
              </a:rPr>
              <a:t>Abb. 33 </a:t>
            </a:r>
          </a:p>
          <a:p>
            <a:pPr algn="l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Raupentechnik einer </a:t>
            </a:r>
            <a:r>
              <a:rPr lang="de-DE" sz="1400" dirty="0" smtClean="0">
                <a:solidFill>
                  <a:schemeClr val="tx1"/>
                </a:solidFill>
                <a:latin typeface="+mj-lt"/>
              </a:rPr>
              <a:t>Gruppe</a:t>
            </a:r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3788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7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8346" r="1" b="-168"/>
          <a:stretch/>
        </p:blipFill>
        <p:spPr>
          <a:xfrm>
            <a:off x="0" y="892454"/>
            <a:ext cx="8807501" cy="597651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5697081"/>
            <a:ext cx="3290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35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Zangenangriff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 dem Grünen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über die Flanken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696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8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"/>
          <a:stretch/>
        </p:blipFill>
        <p:spPr>
          <a:xfrm>
            <a:off x="0" y="892454"/>
            <a:ext cx="8822131" cy="59618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5697081"/>
            <a:ext cx="3290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36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Zangenangriff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auf die Flanken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 dem Schwarzbereich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2926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9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8895" r="-441" b="7936"/>
          <a:stretch/>
        </p:blipFill>
        <p:spPr>
          <a:xfrm>
            <a:off x="-14868" y="910683"/>
            <a:ext cx="8896592" cy="59473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5542488"/>
            <a:ext cx="3290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37 </a:t>
            </a:r>
          </a:p>
          <a:p>
            <a:pPr algn="l"/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Tandemangriff</a:t>
            </a:r>
          </a:p>
          <a:p>
            <a:pPr algn="l"/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 dem Grünen</a:t>
            </a:r>
          </a:p>
          <a:p>
            <a:pPr algn="l"/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uf die Flanke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26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Praesentation_sfs">
  <a:themeElements>
    <a:clrScheme name="CI-Bayern II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FFDD00"/>
      </a:accent1>
      <a:accent2>
        <a:srgbClr val="009EE0"/>
      </a:accent2>
      <a:accent3>
        <a:srgbClr val="E2001A"/>
      </a:accent3>
      <a:accent4>
        <a:srgbClr val="ABABAB"/>
      </a:accent4>
      <a:accent5>
        <a:srgbClr val="FFC000"/>
      </a:accent5>
      <a:accent6>
        <a:srgbClr val="008DC9"/>
      </a:accent6>
      <a:hlink>
        <a:srgbClr val="0066CC"/>
      </a:hlink>
      <a:folHlink>
        <a:srgbClr val="CC00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5F5F5F"/>
        </a:dk1>
        <a:lt1>
          <a:srgbClr val="FFFFFF"/>
        </a:lt1>
        <a:dk2>
          <a:srgbClr val="5F5F5F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50505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82C1"/>
        </a:dk2>
        <a:lt2>
          <a:srgbClr val="808080"/>
        </a:lt2>
        <a:accent1>
          <a:srgbClr val="81D5FF"/>
        </a:accent1>
        <a:accent2>
          <a:srgbClr val="D20028"/>
        </a:accent2>
        <a:accent3>
          <a:srgbClr val="FFFFFF"/>
        </a:accent3>
        <a:accent4>
          <a:srgbClr val="000000"/>
        </a:accent4>
        <a:accent5>
          <a:srgbClr val="C1E7FF"/>
        </a:accent5>
        <a:accent6>
          <a:srgbClr val="BE0023"/>
        </a:accent6>
        <a:hlink>
          <a:srgbClr val="3333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82C1"/>
        </a:dk2>
        <a:lt2>
          <a:srgbClr val="808080"/>
        </a:lt2>
        <a:accent1>
          <a:srgbClr val="FFFF9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FFC8"/>
        </a:accent5>
        <a:accent6>
          <a:srgbClr val="5C8AE7"/>
        </a:accent6>
        <a:hlink>
          <a:srgbClr val="0066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9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FFC8"/>
        </a:accent5>
        <a:accent6>
          <a:srgbClr val="5C8AE7"/>
        </a:accent6>
        <a:hlink>
          <a:srgbClr val="0066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PPT_Praesentation_sfs</Template>
  <TotalTime>0</TotalTime>
  <Words>325</Words>
  <Application>Microsoft Office PowerPoint</Application>
  <PresentationFormat>A4-Papier (210 x 297 mm)</PresentationFormat>
  <Paragraphs>97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Webdings</vt:lpstr>
      <vt:lpstr>Wingdings</vt:lpstr>
      <vt:lpstr>PPT_Praesentation_sfs</vt:lpstr>
      <vt:lpstr>Vegetationsbrände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Staatliche Feuerwehrschule Würzburg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Vegetationsbrände</dc:title>
  <dc:creator>Milioti Mario</dc:creator>
  <cp:lastModifiedBy>Milioti Mario</cp:lastModifiedBy>
  <cp:revision>21</cp:revision>
  <dcterms:created xsi:type="dcterms:W3CDTF">2019-12-02T06:49:38Z</dcterms:created>
  <dcterms:modified xsi:type="dcterms:W3CDTF">2020-02-04T07:17:51Z</dcterms:modified>
  <cp:contentStatus/>
</cp:coreProperties>
</file>