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2" r:id="rId14"/>
    <p:sldId id="275" r:id="rId15"/>
    <p:sldId id="276" r:id="rId16"/>
    <p:sldId id="277" r:id="rId17"/>
    <p:sldId id="278" r:id="rId18"/>
    <p:sldId id="261" r:id="rId19"/>
  </p:sldIdLst>
  <p:sldSz cx="9906000" cy="6858000" type="A4"/>
  <p:notesSz cx="6669088" cy="9926638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5F5F5"/>
    <a:srgbClr val="ECECEC"/>
    <a:srgbClr val="008DC9"/>
    <a:srgbClr val="01568F"/>
    <a:srgbClr val="025E8E"/>
    <a:srgbClr val="025E8C"/>
    <a:srgbClr val="01688D"/>
    <a:srgbClr val="006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3732" autoAdjust="0"/>
  </p:normalViewPr>
  <p:slideViewPr>
    <p:cSldViewPr snapToGrid="0">
      <p:cViewPr varScale="1">
        <p:scale>
          <a:sx n="119" d="100"/>
          <a:sy n="119" d="100"/>
        </p:scale>
        <p:origin x="1086" y="114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5CD42FF-3E63-4530-B8CF-121EC27F298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90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28F934C-8180-4781-A892-4872670DA6B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908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0" y="1259998"/>
            <a:ext cx="8388000" cy="498600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 sz="2800" b="1"/>
          </a:p>
        </p:txBody>
      </p:sp>
      <p:sp>
        <p:nvSpPr>
          <p:cNvPr id="290867" name="Rectangle 51"/>
          <p:cNvSpPr>
            <a:spLocks noGrp="1" noChangeArrowheads="1"/>
          </p:cNvSpPr>
          <p:nvPr>
            <p:ph type="ctrTitle" sz="quarter"/>
          </p:nvPr>
        </p:nvSpPr>
        <p:spPr>
          <a:xfrm>
            <a:off x="252000" y="2130425"/>
            <a:ext cx="7994809" cy="1470025"/>
          </a:xfrm>
        </p:spPr>
        <p:txBody>
          <a:bodyPr lIns="0"/>
          <a:lstStyle>
            <a:lvl1pPr>
              <a:defRPr sz="3600">
                <a:solidFill>
                  <a:srgbClr val="008DC9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290868" name="Rectangle 5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000" y="3886200"/>
            <a:ext cx="8001294" cy="1752600"/>
          </a:xfrm>
        </p:spPr>
        <p:txBody>
          <a:bodyPr lIns="0"/>
          <a:lstStyle>
            <a:lvl1pPr marL="0" indent="0">
              <a:buFont typeface="Webdings" pitchFamily="18" charset="2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pic>
        <p:nvPicPr>
          <p:cNvPr id="17" name="Bild 16" descr="URL_print_BAY_A4h_21x21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46000" y="6245268"/>
            <a:ext cx="7560000" cy="612732"/>
          </a:xfrm>
          <a:prstGeom prst="rect">
            <a:avLst/>
          </a:prstGeom>
        </p:spPr>
      </p:pic>
      <p:pic>
        <p:nvPicPr>
          <p:cNvPr id="19" name="Bild 18" descr="WBM_print_StMI_A4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39903" y="0"/>
            <a:ext cx="7566097" cy="126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43514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000" y="1620000"/>
            <a:ext cx="8332629" cy="4824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Vortrag/Anlass  -  Autor  -   Datum  -  Ort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4338ED-7F4C-4EF1-A312-86857415EC45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8609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0000" y="1620000"/>
            <a:ext cx="4176000" cy="48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63543" y="1620000"/>
            <a:ext cx="4161600" cy="48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Vortrag/Anlass  -  Autor  -   Datum  -  Ort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193638-D956-42DC-822F-25C8FE0E9CE5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4237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770324"/>
            <a:ext cx="417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80000" y="2499934"/>
            <a:ext cx="4176000" cy="39234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374429" y="1770324"/>
            <a:ext cx="417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74429" y="2499934"/>
            <a:ext cx="4176000" cy="39234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Vortrag/Anlass  -  Autor  -   Datum  -  Ort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935663-B84C-42A1-8E55-C3B6B8C67694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8253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Vortrag/Anlass  -  Autor  -   Datum  -  Ort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09587C-C598-492D-A4AA-9578980AD739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84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Vortrag/Anlass  -  Autor  -   Datum  -  Ort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B4C84C-27BE-4D9E-9121-EAA47140EA79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356016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" y="900000"/>
            <a:ext cx="3259138" cy="61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0" y="899999"/>
            <a:ext cx="4896000" cy="52349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4000" y="1694235"/>
            <a:ext cx="3259138" cy="44406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Vortrag/Anlass  -  Autor  -   Datum  -  Ort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FDD42B-314C-40B3-916E-C8C6528C2B8A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9408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Vortrag/Anlass  -  Autor  -   Datum  -  Ort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703D3C-0FC6-4639-9E19-C967E8F76DD5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18240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0" y="900000"/>
            <a:ext cx="8820000" cy="595800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 sz="2800" b="1" dirty="0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180000" y="900000"/>
            <a:ext cx="8352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bearbeitens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000" y="6569075"/>
            <a:ext cx="73800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Vortrag/Anlass  -  Autor  -   Datum  -  Ort </a:t>
            </a:r>
            <a:endParaRPr lang="de-DE" dirty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6000" y="6567488"/>
            <a:ext cx="7207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1F9635-8C23-47AA-BB4F-074C5D3CCF6A}" type="slidenum">
              <a:rPr lang="de-DE" smtClean="0"/>
              <a:pPr/>
              <a:t>‹Nr.›</a:t>
            </a:fld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125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0000" y="1620000"/>
            <a:ext cx="8352000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22" name="Bild 21" descr="WBM_print_StMI_A4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1641" y="0"/>
            <a:ext cx="5404359" cy="90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" b="10968"/>
          <a:stretch/>
        </p:blipFill>
        <p:spPr>
          <a:xfrm>
            <a:off x="-1" y="1264652"/>
            <a:ext cx="8393011" cy="4979692"/>
          </a:xfrm>
          <a:prstGeom prst="rect">
            <a:avLst/>
          </a:prstGeom>
        </p:spPr>
      </p:pic>
      <p:sp>
        <p:nvSpPr>
          <p:cNvPr id="5" name="Polygon  1"/>
          <p:cNvSpPr/>
          <p:nvPr/>
        </p:nvSpPr>
        <p:spPr>
          <a:xfrm>
            <a:off x="-1" y="1264652"/>
            <a:ext cx="6804213" cy="4979692"/>
          </a:xfrm>
          <a:custGeom>
            <a:avLst/>
            <a:gdLst>
              <a:gd name="connsiteX0" fmla="*/ 0 w 6870357"/>
              <a:gd name="connsiteY0" fmla="*/ 0 h 6919784"/>
              <a:gd name="connsiteX1" fmla="*/ 6870357 w 6870357"/>
              <a:gd name="connsiteY1" fmla="*/ 0 h 6919784"/>
              <a:gd name="connsiteX2" fmla="*/ 6870357 w 6870357"/>
              <a:gd name="connsiteY2" fmla="*/ 6919784 h 6919784"/>
              <a:gd name="connsiteX3" fmla="*/ 0 w 6870357"/>
              <a:gd name="connsiteY3" fmla="*/ 6919784 h 6919784"/>
              <a:gd name="connsiteX4" fmla="*/ 0 w 6870357"/>
              <a:gd name="connsiteY4" fmla="*/ 0 h 6919784"/>
              <a:gd name="connsiteX0" fmla="*/ 0 w 6870357"/>
              <a:gd name="connsiteY0" fmla="*/ 0 h 6919784"/>
              <a:gd name="connsiteX1" fmla="*/ 6870357 w 6870357"/>
              <a:gd name="connsiteY1" fmla="*/ 0 h 6919784"/>
              <a:gd name="connsiteX2" fmla="*/ 5195466 w 6870357"/>
              <a:gd name="connsiteY2" fmla="*/ 6874517 h 6919784"/>
              <a:gd name="connsiteX3" fmla="*/ 0 w 6870357"/>
              <a:gd name="connsiteY3" fmla="*/ 6919784 h 6919784"/>
              <a:gd name="connsiteX4" fmla="*/ 0 w 6870357"/>
              <a:gd name="connsiteY4" fmla="*/ 0 h 6919784"/>
              <a:gd name="connsiteX0" fmla="*/ 0 w 6870357"/>
              <a:gd name="connsiteY0" fmla="*/ 0 h 6919784"/>
              <a:gd name="connsiteX1" fmla="*/ 6870357 w 6870357"/>
              <a:gd name="connsiteY1" fmla="*/ 0 h 6919784"/>
              <a:gd name="connsiteX2" fmla="*/ 4860487 w 6870357"/>
              <a:gd name="connsiteY2" fmla="*/ 6910731 h 6919784"/>
              <a:gd name="connsiteX3" fmla="*/ 0 w 6870357"/>
              <a:gd name="connsiteY3" fmla="*/ 6919784 h 6919784"/>
              <a:gd name="connsiteX4" fmla="*/ 0 w 6870357"/>
              <a:gd name="connsiteY4" fmla="*/ 0 h 6919784"/>
              <a:gd name="connsiteX0" fmla="*/ 0 w 7096693"/>
              <a:gd name="connsiteY0" fmla="*/ 0 h 6919784"/>
              <a:gd name="connsiteX1" fmla="*/ 7096693 w 7096693"/>
              <a:gd name="connsiteY1" fmla="*/ 0 h 6919784"/>
              <a:gd name="connsiteX2" fmla="*/ 4860487 w 7096693"/>
              <a:gd name="connsiteY2" fmla="*/ 6910731 h 6919784"/>
              <a:gd name="connsiteX3" fmla="*/ 0 w 7096693"/>
              <a:gd name="connsiteY3" fmla="*/ 6919784 h 6919784"/>
              <a:gd name="connsiteX4" fmla="*/ 0 w 7096693"/>
              <a:gd name="connsiteY4" fmla="*/ 0 h 6919784"/>
              <a:gd name="connsiteX0" fmla="*/ 0 w 7096693"/>
              <a:gd name="connsiteY0" fmla="*/ 0 h 6928837"/>
              <a:gd name="connsiteX1" fmla="*/ 7096693 w 7096693"/>
              <a:gd name="connsiteY1" fmla="*/ 0 h 6928837"/>
              <a:gd name="connsiteX2" fmla="*/ 5207986 w 7096693"/>
              <a:gd name="connsiteY2" fmla="*/ 6928837 h 6928837"/>
              <a:gd name="connsiteX3" fmla="*/ 0 w 7096693"/>
              <a:gd name="connsiteY3" fmla="*/ 6919784 h 6928837"/>
              <a:gd name="connsiteX4" fmla="*/ 0 w 7096693"/>
              <a:gd name="connsiteY4" fmla="*/ 0 h 6928837"/>
              <a:gd name="connsiteX0" fmla="*/ 0 w 7096693"/>
              <a:gd name="connsiteY0" fmla="*/ 0 h 6919784"/>
              <a:gd name="connsiteX1" fmla="*/ 7096693 w 7096693"/>
              <a:gd name="connsiteY1" fmla="*/ 0 h 6919784"/>
              <a:gd name="connsiteX2" fmla="*/ 4506111 w 7096693"/>
              <a:gd name="connsiteY2" fmla="*/ 6919214 h 6919784"/>
              <a:gd name="connsiteX3" fmla="*/ 0 w 7096693"/>
              <a:gd name="connsiteY3" fmla="*/ 6919784 h 6919784"/>
              <a:gd name="connsiteX4" fmla="*/ 0 w 7096693"/>
              <a:gd name="connsiteY4" fmla="*/ 0 h 6919784"/>
              <a:gd name="connsiteX0" fmla="*/ 0 w 6626766"/>
              <a:gd name="connsiteY0" fmla="*/ 0 h 6919784"/>
              <a:gd name="connsiteX1" fmla="*/ 6626766 w 6626766"/>
              <a:gd name="connsiteY1" fmla="*/ 9623 h 6919784"/>
              <a:gd name="connsiteX2" fmla="*/ 4506111 w 6626766"/>
              <a:gd name="connsiteY2" fmla="*/ 6919214 h 6919784"/>
              <a:gd name="connsiteX3" fmla="*/ 0 w 6626766"/>
              <a:gd name="connsiteY3" fmla="*/ 6919784 h 6919784"/>
              <a:gd name="connsiteX4" fmla="*/ 0 w 6626766"/>
              <a:gd name="connsiteY4" fmla="*/ 0 h 6919784"/>
              <a:gd name="connsiteX0" fmla="*/ 0 w 6305905"/>
              <a:gd name="connsiteY0" fmla="*/ 0 h 6919784"/>
              <a:gd name="connsiteX1" fmla="*/ 6305905 w 6305905"/>
              <a:gd name="connsiteY1" fmla="*/ 0 h 6919784"/>
              <a:gd name="connsiteX2" fmla="*/ 4506111 w 6305905"/>
              <a:gd name="connsiteY2" fmla="*/ 6919214 h 6919784"/>
              <a:gd name="connsiteX3" fmla="*/ 0 w 6305905"/>
              <a:gd name="connsiteY3" fmla="*/ 6919784 h 6919784"/>
              <a:gd name="connsiteX4" fmla="*/ 0 w 6305905"/>
              <a:gd name="connsiteY4" fmla="*/ 0 h 691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5905" h="6919784">
                <a:moveTo>
                  <a:pt x="0" y="0"/>
                </a:moveTo>
                <a:lnTo>
                  <a:pt x="6305905" y="0"/>
                </a:lnTo>
                <a:lnTo>
                  <a:pt x="4506111" y="6919214"/>
                </a:lnTo>
                <a:lnTo>
                  <a:pt x="0" y="69197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 smtClean="0"/>
              <a:t>Winterschulung 2019 / 2020</a:t>
            </a:r>
            <a:br>
              <a:rPr lang="de-DE" dirty="0" smtClean="0"/>
            </a:br>
            <a:r>
              <a:rPr lang="de-DE" dirty="0" smtClean="0"/>
              <a:t>„Vegetationsbrände“</a:t>
            </a:r>
            <a:endParaRPr lang="de-DE" dirty="0"/>
          </a:p>
        </p:txBody>
      </p:sp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bg1"/>
                </a:solidFill>
              </a:rPr>
              <a:t>Gefahren an der Einsatzstelle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bei Vegetationsbränden</a:t>
            </a:r>
            <a:endParaRPr lang="de-D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Elektrizität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10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707606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Abstände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zu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Stromleitungen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beachten</a:t>
            </a:r>
            <a:r>
              <a:rPr lang="en-US" sz="2000" kern="0" dirty="0" smtClean="0"/>
              <a:t> (DIN VDE 0132)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Lagepläne</a:t>
            </a:r>
            <a:r>
              <a:rPr lang="en-US" sz="2000" kern="0" dirty="0" smtClean="0"/>
              <a:t> von </a:t>
            </a:r>
            <a:r>
              <a:rPr lang="en-US" sz="2000" kern="0" dirty="0" err="1" smtClean="0"/>
              <a:t>unterirdisch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verlegten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Leitungen</a:t>
            </a:r>
            <a:r>
              <a:rPr lang="en-US" sz="2000" kern="0" dirty="0" smtClean="0"/>
              <a:t> und von </a:t>
            </a:r>
            <a:r>
              <a:rPr lang="en-US" sz="2000" kern="0" dirty="0" err="1" smtClean="0"/>
              <a:t>Freileitungen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anfordern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Einsatzkräfte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sensibilisieren</a:t>
            </a:r>
            <a:r>
              <a:rPr lang="en-US" sz="2000" kern="0" dirty="0" smtClean="0"/>
              <a:t> und auf </a:t>
            </a:r>
            <a:r>
              <a:rPr lang="en-US" sz="2000" kern="0" dirty="0" err="1" smtClean="0"/>
              <a:t>Gefahren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hinweisen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Verlust</a:t>
            </a:r>
            <a:r>
              <a:rPr lang="en-US" sz="2000" kern="0" dirty="0" smtClean="0"/>
              <a:t> der </a:t>
            </a:r>
            <a:r>
              <a:rPr lang="en-US" sz="2000" kern="0" dirty="0" err="1" smtClean="0"/>
              <a:t>statischen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Belastbarkeit</a:t>
            </a:r>
            <a:r>
              <a:rPr lang="en-US" sz="2000" kern="0" dirty="0" smtClean="0"/>
              <a:t> von </a:t>
            </a:r>
            <a:r>
              <a:rPr lang="en-US" sz="2000" kern="0" dirty="0" err="1" smtClean="0"/>
              <a:t>Masten</a:t>
            </a:r>
            <a:r>
              <a:rPr lang="en-US" sz="2000" kern="0" dirty="0" smtClean="0"/>
              <a:t> und </a:t>
            </a:r>
            <a:r>
              <a:rPr lang="en-US" sz="2000" kern="0" dirty="0" err="1" smtClean="0"/>
              <a:t>Leitungen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durch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Hitzebeaufschlagung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beachten</a:t>
            </a:r>
            <a:endParaRPr lang="en-US" sz="2000" kern="0" dirty="0" smtClean="0"/>
          </a:p>
        </p:txBody>
      </p:sp>
      <p:pic>
        <p:nvPicPr>
          <p:cNvPr id="7" name="Picture 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05" y="4822318"/>
            <a:ext cx="3053523" cy="2035682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202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Einsturz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11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6" y="2158838"/>
            <a:ext cx="74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Beobachter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einsetzen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/>
              <a:t>Immer</a:t>
            </a:r>
            <a:r>
              <a:rPr lang="en-US" sz="2000" kern="0" dirty="0"/>
              <a:t> </a:t>
            </a:r>
            <a:r>
              <a:rPr lang="en-US" sz="2000" kern="0" dirty="0" err="1"/>
              <a:t>einen</a:t>
            </a:r>
            <a:r>
              <a:rPr lang="en-US" sz="2000" kern="0" dirty="0"/>
              <a:t> </a:t>
            </a:r>
            <a:r>
              <a:rPr lang="en-US" sz="2000" kern="0" dirty="0" err="1"/>
              <a:t>geeigneten</a:t>
            </a:r>
            <a:r>
              <a:rPr lang="en-US" sz="2000" kern="0" dirty="0"/>
              <a:t> Helm </a:t>
            </a:r>
            <a:r>
              <a:rPr lang="en-US" sz="2000" kern="0" dirty="0" err="1" smtClean="0"/>
              <a:t>tragen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Unkontrollierter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Baumfall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durch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brennendes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Wurzelwerk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möglich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Herabstürzendes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Totholz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/>
              <a:t>Verlust</a:t>
            </a:r>
            <a:r>
              <a:rPr lang="en-US" sz="2000" kern="0" dirty="0"/>
              <a:t> der </a:t>
            </a:r>
            <a:r>
              <a:rPr lang="en-US" sz="2000" kern="0" dirty="0" err="1"/>
              <a:t>statischen</a:t>
            </a:r>
            <a:r>
              <a:rPr lang="en-US" sz="2000" kern="0" dirty="0"/>
              <a:t> </a:t>
            </a:r>
            <a:r>
              <a:rPr lang="en-US" sz="2000" kern="0" dirty="0" err="1"/>
              <a:t>Belastbarkeit</a:t>
            </a:r>
            <a:r>
              <a:rPr lang="en-US" sz="2000" kern="0" dirty="0"/>
              <a:t> von </a:t>
            </a:r>
            <a:r>
              <a:rPr lang="en-US" sz="2000" kern="0" dirty="0" err="1"/>
              <a:t>Masten</a:t>
            </a:r>
            <a:r>
              <a:rPr lang="en-US" sz="2000" kern="0" dirty="0"/>
              <a:t> und </a:t>
            </a:r>
            <a:r>
              <a:rPr lang="en-US" sz="2000" kern="0" dirty="0" err="1"/>
              <a:t>Leitungen</a:t>
            </a:r>
            <a:r>
              <a:rPr lang="en-US" sz="2000" kern="0" dirty="0"/>
              <a:t> </a:t>
            </a:r>
            <a:r>
              <a:rPr lang="en-US" sz="2000" kern="0" dirty="0" err="1"/>
              <a:t>durch</a:t>
            </a:r>
            <a:r>
              <a:rPr lang="en-US" sz="2000" kern="0" dirty="0"/>
              <a:t> </a:t>
            </a:r>
            <a:r>
              <a:rPr lang="en-US" sz="2000" kern="0" dirty="0" err="1"/>
              <a:t>Hitzebeaufschlagung</a:t>
            </a:r>
            <a:r>
              <a:rPr lang="en-US" sz="2000" kern="0" dirty="0"/>
              <a:t> </a:t>
            </a:r>
            <a:r>
              <a:rPr lang="en-US" sz="2000" kern="0" dirty="0" err="1"/>
              <a:t>beachten</a:t>
            </a:r>
            <a:endParaRPr lang="en-US" sz="2000" kern="0" dirty="0"/>
          </a:p>
        </p:txBody>
      </p:sp>
      <p:pic>
        <p:nvPicPr>
          <p:cNvPr id="6" name="Picture 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85" y="4956990"/>
            <a:ext cx="2414465" cy="18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52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Sicherheitshinweise – FRAU-Regel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12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74068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smtClean="0"/>
              <a:t> 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endParaRPr lang="en-US" sz="2000" kern="0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4" y="1010653"/>
            <a:ext cx="8586569" cy="532532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732547" y="4042610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732547" y="4334997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462463" y="4334996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732547" y="5520944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308367" y="4042608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312062" y="4334995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315757" y="4627382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315757" y="4906738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308367" y="5520940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308367" y="5829723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8025319" y="4039232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8025319" y="4323598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8025319" y="5525586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8025319" y="5829722"/>
            <a:ext cx="34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734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Sicherheitshinweise – FRAU-Regel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13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74068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b="1" kern="0" dirty="0" smtClean="0">
                <a:solidFill>
                  <a:schemeClr val="tx1"/>
                </a:solidFill>
              </a:rPr>
              <a:t>F = </a:t>
            </a:r>
            <a:r>
              <a:rPr lang="en-US" sz="2000" b="1" kern="0" dirty="0" smtClean="0">
                <a:solidFill>
                  <a:schemeClr val="tx1"/>
                </a:solidFill>
              </a:rPr>
              <a:t>Funk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R = Rückweichen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A = Ausschau halten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U = Überwachung</a:t>
            </a:r>
            <a:endParaRPr lang="en-US" sz="2000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endParaRPr lang="en-US" sz="2000" kern="0" dirty="0" smtClean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0704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Funk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14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18518" y="2287277"/>
            <a:ext cx="740680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Die Kommunikation innerhalb aller Ebenen muss immer sichergestellt sein!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Zur Kommunikation können verschiedene Einsatzmittel verwendet werden: Megaphone, Fahrzeuglautsprecher und Signalpfeife oder Kradmelder</a:t>
            </a:r>
            <a:endParaRPr lang="de-DE" sz="2000" b="1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Bei Bedarf und nach Rücksprache mit der ILS Repeater oder ein Gateway setzen</a:t>
            </a:r>
            <a:endParaRPr lang="en-US" sz="2000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endParaRPr lang="en-US" sz="2000" kern="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05" y="4795347"/>
            <a:ext cx="3085057" cy="2056203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532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Rückweichen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15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18518" y="2287277"/>
            <a:ext cx="74068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Fluchtweg muss immer </a:t>
            </a:r>
            <a:r>
              <a:rPr lang="de-DE" sz="2000" b="1" kern="0" dirty="0" smtClean="0">
                <a:solidFill>
                  <a:schemeClr val="tx1"/>
                </a:solidFill>
              </a:rPr>
              <a:t>sichergestellt </a:t>
            </a:r>
            <a:r>
              <a:rPr lang="de-DE" sz="2000" b="1" kern="0" dirty="0" smtClean="0">
                <a:solidFill>
                  <a:schemeClr val="tx1"/>
                </a:solidFill>
              </a:rPr>
              <a:t>sein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Sichere Bereiche sind </a:t>
            </a:r>
            <a:r>
              <a:rPr lang="de-DE" sz="2000" b="1" kern="0" dirty="0" smtClean="0">
                <a:solidFill>
                  <a:schemeClr val="tx1"/>
                </a:solidFill>
              </a:rPr>
              <a:t>der Schwarzbereich oder </a:t>
            </a:r>
            <a:r>
              <a:rPr lang="de-DE" sz="2000" b="1" kern="0" dirty="0" smtClean="0">
                <a:solidFill>
                  <a:schemeClr val="tx1"/>
                </a:solidFill>
              </a:rPr>
              <a:t>brandlastarme Gebiete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Rückwärts </a:t>
            </a:r>
            <a:r>
              <a:rPr lang="de-DE" sz="2000" b="1" kern="0" dirty="0" smtClean="0">
                <a:solidFill>
                  <a:schemeClr val="tx1"/>
                </a:solidFill>
              </a:rPr>
              <a:t>an die Einsatzstelle fahren, </a:t>
            </a:r>
            <a:r>
              <a:rPr lang="de-DE" sz="2000" b="1" kern="0" dirty="0" smtClean="0">
                <a:solidFill>
                  <a:schemeClr val="tx1"/>
                </a:solidFill>
              </a:rPr>
              <a:t>falls keine </a:t>
            </a:r>
            <a:r>
              <a:rPr lang="de-DE" sz="2000" b="1" kern="0" dirty="0" err="1" smtClean="0">
                <a:solidFill>
                  <a:schemeClr val="tx1"/>
                </a:solidFill>
              </a:rPr>
              <a:t>Wendemmöglichkeit</a:t>
            </a:r>
            <a:r>
              <a:rPr lang="de-DE" sz="2000" b="1" kern="0" dirty="0" smtClean="0">
                <a:solidFill>
                  <a:schemeClr val="tx1"/>
                </a:solidFill>
              </a:rPr>
              <a:t> vorhanden</a:t>
            </a:r>
            <a:endParaRPr lang="de-DE" sz="2000" b="1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Löschwasserreserve </a:t>
            </a:r>
            <a:r>
              <a:rPr lang="de-DE" sz="2000" b="1" kern="0" dirty="0" smtClean="0">
                <a:solidFill>
                  <a:schemeClr val="tx1"/>
                </a:solidFill>
              </a:rPr>
              <a:t>im Tank </a:t>
            </a:r>
            <a:r>
              <a:rPr lang="de-DE" sz="2000" b="1" kern="0" dirty="0" smtClean="0">
                <a:solidFill>
                  <a:schemeClr val="tx1"/>
                </a:solidFill>
              </a:rPr>
              <a:t>behalten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Nur sofort </a:t>
            </a:r>
            <a:r>
              <a:rPr lang="de-DE" sz="2000" b="1" kern="0" dirty="0" err="1" smtClean="0">
                <a:solidFill>
                  <a:schemeClr val="tx1"/>
                </a:solidFill>
              </a:rPr>
              <a:t>abkuppelbare</a:t>
            </a:r>
            <a:r>
              <a:rPr lang="de-DE" sz="2000" b="1" kern="0" dirty="0" smtClean="0">
                <a:solidFill>
                  <a:schemeClr val="tx1"/>
                </a:solidFill>
              </a:rPr>
              <a:t> Schlauchleitungen verwenden</a:t>
            </a:r>
            <a:endParaRPr lang="en-US" sz="2000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endParaRPr lang="en-US" sz="2000" kern="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3191280"/>
            <a:ext cx="1515979" cy="1515979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220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Ausschau halten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16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18518" y="2287277"/>
            <a:ext cx="74068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Sicherheitsposten bestimmen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Wetter und Brandgeschehen </a:t>
            </a:r>
            <a:r>
              <a:rPr lang="de-DE" sz="2000" b="1" kern="0" dirty="0" smtClean="0">
                <a:solidFill>
                  <a:schemeClr val="tx1"/>
                </a:solidFill>
              </a:rPr>
              <a:t>beobachten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Gefährdungen und Veränderungen melden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Rückzugssignal definieren</a:t>
            </a:r>
            <a:endParaRPr lang="en-US" sz="2000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endParaRPr lang="en-US" sz="2000" kern="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31" y="3691836"/>
            <a:ext cx="3541374" cy="2360916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479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Überwachung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17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18518" y="2287277"/>
            <a:ext cx="74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Hubrettungsfahrzeuge und / oder Fluggeräte verwenden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Überwachungseinheiten definieren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Einsatzkräfte zum Schutz vor körperlicher Überlastung überwachen</a:t>
            </a:r>
            <a:endParaRPr lang="de-DE" sz="2000" b="1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de-DE" sz="2000" b="1" kern="0" dirty="0" smtClean="0">
                <a:solidFill>
                  <a:schemeClr val="tx1"/>
                </a:solidFill>
              </a:rPr>
              <a:t>Geeignete Maßnahme </a:t>
            </a:r>
            <a:r>
              <a:rPr lang="de-DE" sz="2000" b="1" kern="0" dirty="0" smtClean="0">
                <a:solidFill>
                  <a:schemeClr val="tx1"/>
                </a:solidFill>
              </a:rPr>
              <a:t>für Einsatzkräfte treffen (Getränke, </a:t>
            </a:r>
            <a:r>
              <a:rPr lang="de-DE" sz="2000" b="1" kern="0" dirty="0" smtClean="0">
                <a:solidFill>
                  <a:schemeClr val="tx1"/>
                </a:solidFill>
              </a:rPr>
              <a:t>Pausen, Schichtpläne…)</a:t>
            </a:r>
            <a:endParaRPr lang="en-US" sz="2000" kern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endParaRPr lang="en-US" sz="2000" kern="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4781416"/>
            <a:ext cx="3015916" cy="2076584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6638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-74" r="266"/>
          <a:stretch/>
        </p:blipFill>
        <p:spPr bwMode="auto">
          <a:xfrm>
            <a:off x="0" y="895546"/>
            <a:ext cx="8820347" cy="596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4069180" y="1635325"/>
            <a:ext cx="4447000" cy="4482894"/>
            <a:chOff x="4049725" y="1722889"/>
            <a:chExt cx="4447000" cy="4482894"/>
          </a:xfrm>
        </p:grpSpPr>
        <p:sp>
          <p:nvSpPr>
            <p:cNvPr id="7" name="Rounded Rectangle  1"/>
            <p:cNvSpPr/>
            <p:nvPr/>
          </p:nvSpPr>
          <p:spPr>
            <a:xfrm>
              <a:off x="4049725" y="1722889"/>
              <a:ext cx="4447000" cy="4482894"/>
            </a:xfrm>
            <a:prstGeom prst="roundRect">
              <a:avLst>
                <a:gd name="adj" fmla="val 2529"/>
              </a:avLst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 1"/>
            <p:cNvSpPr txBox="1">
              <a:spLocks/>
            </p:cNvSpPr>
            <p:nvPr/>
          </p:nvSpPr>
          <p:spPr>
            <a:xfrm>
              <a:off x="4311634" y="2542045"/>
              <a:ext cx="4083335" cy="366373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Die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Gefahrenmatrix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und die FRAU-Regel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sind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wichtige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Hilfsmittel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für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den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Einsatzleiter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Einheitsführer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um seine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Einsatzkräfte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vor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Gefahren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zu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schützen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. Aber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auch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jede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einzelne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Einsatzkraft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muss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sein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Umfeld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im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Blick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haben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und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Gefahren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richtig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einschätzen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Text  2"/>
            <p:cNvSpPr txBox="1">
              <a:spLocks/>
            </p:cNvSpPr>
            <p:nvPr/>
          </p:nvSpPr>
          <p:spPr>
            <a:xfrm>
              <a:off x="4311635" y="1822566"/>
              <a:ext cx="4000264" cy="6588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kern="1200" baseline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sz="3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Zusammenfassung</a:t>
              </a:r>
              <a:endPara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44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Gefahrenmatrix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2</a:t>
            </a:fld>
            <a:r>
              <a:rPr lang="de-DE" smtClean="0"/>
              <a:t> </a:t>
            </a:r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519193" y="2097371"/>
            <a:ext cx="7040807" cy="3170099"/>
            <a:chOff x="859340" y="1821706"/>
            <a:chExt cx="7040807" cy="3170099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289549" y="1821706"/>
              <a:ext cx="3610598" cy="2554545"/>
              <a:chOff x="4289549" y="1821706"/>
              <a:chExt cx="3610598" cy="2554545"/>
            </a:xfrm>
          </p:grpSpPr>
          <p:sp>
            <p:nvSpPr>
              <p:cNvPr id="3" name="Rechteck 2"/>
              <p:cNvSpPr/>
              <p:nvPr/>
            </p:nvSpPr>
            <p:spPr>
              <a:xfrm>
                <a:off x="4899337" y="1821706"/>
                <a:ext cx="3000810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Erkrankung </a:t>
                </a:r>
                <a:r>
                  <a:rPr lang="de-DE" sz="2000" dirty="0"/>
                  <a:t>/ Verletzung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Explosion</a:t>
                </a:r>
                <a:endParaRPr lang="de-DE" sz="2000" dirty="0"/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Elektrizität</a:t>
                </a:r>
                <a:endParaRPr lang="de-DE" sz="2000" dirty="0"/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Einsturz</a:t>
                </a:r>
                <a:endParaRPr lang="de-DE" sz="2000" dirty="0"/>
              </a:p>
            </p:txBody>
          </p:sp>
          <p:sp>
            <p:nvSpPr>
              <p:cNvPr id="9" name="Rechteck 8"/>
              <p:cNvSpPr/>
              <p:nvPr/>
            </p:nvSpPr>
            <p:spPr>
              <a:xfrm>
                <a:off x="4289549" y="1884370"/>
                <a:ext cx="11079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i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E</a:t>
                </a:r>
                <a:r>
                  <a:rPr lang="de-DE" dirty="0" smtClean="0"/>
                  <a:t> </a:t>
                </a:r>
                <a:r>
                  <a:rPr lang="de-DE" dirty="0"/>
                  <a:t>	</a:t>
                </a: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859340" y="1821706"/>
              <a:ext cx="3360657" cy="3170099"/>
              <a:chOff x="565884" y="1821706"/>
              <a:chExt cx="3360657" cy="3170099"/>
            </a:xfrm>
          </p:grpSpPr>
          <p:sp>
            <p:nvSpPr>
              <p:cNvPr id="2" name="Textfeld 1"/>
              <p:cNvSpPr txBox="1"/>
              <p:nvPr/>
            </p:nvSpPr>
            <p:spPr>
              <a:xfrm>
                <a:off x="1119882" y="1821706"/>
                <a:ext cx="2806659" cy="3170099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Atemgifte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Angstreaktion / Panik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Ausbreitung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Atomare Gefahren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de-DE" sz="2000" dirty="0" smtClean="0"/>
                  <a:t>Chemische Gefahren</a:t>
                </a:r>
              </a:p>
            </p:txBody>
          </p:sp>
          <p:sp>
            <p:nvSpPr>
              <p:cNvPr id="6" name="Rechteck 5"/>
              <p:cNvSpPr/>
              <p:nvPr/>
            </p:nvSpPr>
            <p:spPr>
              <a:xfrm>
                <a:off x="565884" y="1884371"/>
                <a:ext cx="11079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i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A</a:t>
                </a:r>
                <a:r>
                  <a:rPr lang="de-DE" dirty="0" smtClean="0"/>
                  <a:t> </a:t>
                </a:r>
                <a:r>
                  <a:rPr lang="de-DE" dirty="0"/>
                  <a:t>	</a:t>
                </a:r>
              </a:p>
            </p:txBody>
          </p:sp>
          <p:sp>
            <p:nvSpPr>
              <p:cNvPr id="10" name="Rechteck 9"/>
              <p:cNvSpPr/>
              <p:nvPr/>
            </p:nvSpPr>
            <p:spPr>
              <a:xfrm>
                <a:off x="565884" y="4322517"/>
                <a:ext cx="11079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i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de-DE" dirty="0" smtClean="0"/>
                  <a:t> </a:t>
                </a:r>
                <a:r>
                  <a:rPr lang="de-DE" dirty="0"/>
                  <a:t>	</a:t>
                </a:r>
              </a:p>
            </p:txBody>
          </p:sp>
        </p:grpSp>
      </p:grp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30" y="5186055"/>
            <a:ext cx="2474929" cy="15349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Atemgifte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3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632703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/>
              <a:t>Einsatzkräfte</a:t>
            </a:r>
            <a:r>
              <a:rPr lang="en-US" sz="2000" kern="0" dirty="0"/>
              <a:t> </a:t>
            </a:r>
            <a:r>
              <a:rPr lang="en-US" sz="2000" kern="0" dirty="0" err="1"/>
              <a:t>müssen</a:t>
            </a:r>
            <a:r>
              <a:rPr lang="en-US" sz="2000" kern="0" dirty="0"/>
              <a:t> </a:t>
            </a:r>
            <a:r>
              <a:rPr lang="en-US" sz="2000" kern="0" dirty="0" err="1"/>
              <a:t>vor</a:t>
            </a:r>
            <a:r>
              <a:rPr lang="en-US" sz="2000" kern="0" dirty="0"/>
              <a:t> Rauch </a:t>
            </a:r>
            <a:r>
              <a:rPr lang="en-US" sz="2000" kern="0" dirty="0" err="1"/>
              <a:t>geschützt</a:t>
            </a:r>
            <a:r>
              <a:rPr lang="en-US" sz="2000" kern="0" dirty="0"/>
              <a:t> </a:t>
            </a:r>
            <a:r>
              <a:rPr lang="en-US" sz="2000" kern="0" dirty="0" err="1" smtClean="0"/>
              <a:t>werden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Immer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mit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dem</a:t>
            </a:r>
            <a:r>
              <a:rPr lang="en-US" sz="2000" kern="0" dirty="0" smtClean="0"/>
              <a:t> Wind </a:t>
            </a:r>
            <a:r>
              <a:rPr lang="en-US" sz="2000" kern="0" dirty="0" err="1" smtClean="0"/>
              <a:t>arbeiten</a:t>
            </a:r>
            <a:r>
              <a:rPr lang="en-US" sz="2000" kern="0" dirty="0" smtClean="0"/>
              <a:t> und den Rauch von den </a:t>
            </a:r>
            <a:r>
              <a:rPr lang="en-US" sz="2000" kern="0" dirty="0" err="1" smtClean="0"/>
              <a:t>Einsatzkräften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wegziehen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lassen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smtClean="0"/>
              <a:t>die </a:t>
            </a:r>
            <a:r>
              <a:rPr lang="en-US" sz="2000" kern="0" dirty="0" err="1" smtClean="0"/>
              <a:t>Verwendung</a:t>
            </a:r>
            <a:r>
              <a:rPr lang="en-US" sz="2000" kern="0" dirty="0" smtClean="0"/>
              <a:t> von </a:t>
            </a:r>
            <a:r>
              <a:rPr lang="en-US" sz="2000" kern="0" dirty="0" err="1" smtClean="0"/>
              <a:t>Filtermasken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wird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empfohlen</a:t>
            </a:r>
            <a:endParaRPr lang="en-US" sz="2000" kern="0" dirty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Warngeräte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für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vorgehende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Trupps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wird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empfohlen</a:t>
            </a:r>
            <a:endParaRPr lang="en-US" sz="2000" kern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7"/>
          <a:stretch/>
        </p:blipFill>
        <p:spPr>
          <a:xfrm>
            <a:off x="-779332" y="914672"/>
            <a:ext cx="9618532" cy="7791896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0762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Angstreaktion / Panik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4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6327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smtClean="0"/>
              <a:t>Angst / </a:t>
            </a:r>
            <a:r>
              <a:rPr lang="en-US" sz="2000" kern="0" dirty="0" err="1" smtClean="0"/>
              <a:t>Panik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bei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Tieren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im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Brandgebiet</a:t>
            </a:r>
            <a:endParaRPr lang="en-US" sz="20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3395172"/>
            <a:ext cx="3468925" cy="3462828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952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Ausbreitung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5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85908" y="2319361"/>
            <a:ext cx="605465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smtClean="0"/>
              <a:t>Die </a:t>
            </a:r>
            <a:r>
              <a:rPr lang="en-US" sz="2000" kern="0" dirty="0" err="1" smtClean="0"/>
              <a:t>Windstärke</a:t>
            </a:r>
            <a:r>
              <a:rPr lang="en-US" sz="2000" kern="0" dirty="0" smtClean="0"/>
              <a:t> und –</a:t>
            </a:r>
            <a:r>
              <a:rPr lang="en-US" sz="2000" kern="0" dirty="0" err="1" smtClean="0"/>
              <a:t>richtung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durchweg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beobachten</a:t>
            </a:r>
            <a:r>
              <a:rPr lang="en-US" sz="2000" kern="0" dirty="0" smtClean="0"/>
              <a:t>, um die </a:t>
            </a:r>
            <a:r>
              <a:rPr lang="en-US" sz="2000" kern="0" dirty="0" err="1" smtClean="0"/>
              <a:t>Ausbreitungsrichtung</a:t>
            </a:r>
            <a:r>
              <a:rPr lang="en-US" sz="2000" kern="0" dirty="0" smtClean="0"/>
              <a:t> des </a:t>
            </a:r>
            <a:r>
              <a:rPr lang="en-US" sz="2000" kern="0" dirty="0" err="1" smtClean="0"/>
              <a:t>Feuers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einschätzen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zu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können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Beobachter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für</a:t>
            </a:r>
            <a:r>
              <a:rPr lang="en-US" sz="2000" kern="0" dirty="0" smtClean="0"/>
              <a:t> die </a:t>
            </a:r>
            <a:r>
              <a:rPr lang="en-US" sz="2000" kern="0" dirty="0" err="1" smtClean="0"/>
              <a:t>Einsatzstelle</a:t>
            </a:r>
            <a:r>
              <a:rPr lang="en-US" sz="2000" kern="0" dirty="0"/>
              <a:t> </a:t>
            </a:r>
            <a:r>
              <a:rPr lang="en-US" sz="2000" kern="0" dirty="0" err="1" smtClean="0"/>
              <a:t>abstellen</a:t>
            </a:r>
            <a:r>
              <a:rPr lang="en-US" sz="2000" kern="0" dirty="0" smtClean="0"/>
              <a:t>, um </a:t>
            </a:r>
            <a:r>
              <a:rPr lang="en-US" sz="2000" kern="0" dirty="0" err="1" smtClean="0"/>
              <a:t>unkontrollierte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Brandverläufe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zu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erkennen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Nutzung</a:t>
            </a:r>
            <a:r>
              <a:rPr lang="en-US" sz="2000" kern="0" dirty="0" smtClean="0"/>
              <a:t> von </a:t>
            </a:r>
            <a:r>
              <a:rPr lang="en-US" sz="2000" kern="0" dirty="0" err="1" smtClean="0"/>
              <a:t>verschiedenen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Einsatzmitteln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zur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Beobachtung</a:t>
            </a:r>
            <a:r>
              <a:rPr lang="en-US" sz="2000" kern="0" dirty="0" smtClean="0"/>
              <a:t> (</a:t>
            </a:r>
            <a:r>
              <a:rPr lang="en-US" sz="2000" kern="0" dirty="0" err="1" smtClean="0"/>
              <a:t>Hubrettungsfahrzeuge</a:t>
            </a:r>
            <a:r>
              <a:rPr lang="en-US" sz="2000" kern="0" dirty="0" smtClean="0"/>
              <a:t>, </a:t>
            </a:r>
            <a:r>
              <a:rPr lang="en-US" sz="2000" kern="0" dirty="0" err="1" smtClean="0"/>
              <a:t>Drohnen</a:t>
            </a:r>
            <a:r>
              <a:rPr lang="en-US" sz="2000" kern="0" dirty="0" smtClean="0"/>
              <a:t> etc.)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/>
              <a:t>Schneisen</a:t>
            </a:r>
            <a:r>
              <a:rPr lang="en-US" sz="2000" kern="0" dirty="0"/>
              <a:t> </a:t>
            </a:r>
            <a:r>
              <a:rPr lang="en-US" sz="2000" kern="0" dirty="0" err="1"/>
              <a:t>zur</a:t>
            </a:r>
            <a:r>
              <a:rPr lang="en-US" sz="2000" kern="0" dirty="0"/>
              <a:t> </a:t>
            </a:r>
            <a:r>
              <a:rPr lang="en-US" sz="2000" kern="0" dirty="0" err="1"/>
              <a:t>Verhinderung</a:t>
            </a:r>
            <a:r>
              <a:rPr lang="en-US" sz="2000" kern="0" dirty="0"/>
              <a:t> </a:t>
            </a:r>
            <a:r>
              <a:rPr lang="en-US" sz="2000" kern="0" dirty="0" err="1"/>
              <a:t>weiterer</a:t>
            </a:r>
            <a:r>
              <a:rPr lang="en-US" sz="2000" kern="0" dirty="0"/>
              <a:t> </a:t>
            </a:r>
            <a:r>
              <a:rPr lang="en-US" sz="2000" kern="0" dirty="0" err="1"/>
              <a:t>Ausbreitung</a:t>
            </a:r>
            <a:r>
              <a:rPr lang="en-US" sz="2000" kern="0" dirty="0"/>
              <a:t> </a:t>
            </a:r>
            <a:r>
              <a:rPr lang="en-US" sz="2000" kern="0" dirty="0" err="1" smtClean="0"/>
              <a:t>anlegen</a:t>
            </a:r>
            <a:endParaRPr lang="en-US" sz="2000" kern="0" dirty="0"/>
          </a:p>
        </p:txBody>
      </p:sp>
      <p:pic>
        <p:nvPicPr>
          <p:cNvPr id="7" name="Picture 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39" y="2751222"/>
            <a:ext cx="2536122" cy="1692442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574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Atomare Gefahren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6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66772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smtClean="0"/>
              <a:t>Auf Warn- und </a:t>
            </a:r>
            <a:r>
              <a:rPr lang="en-US" sz="2000" kern="0" dirty="0" err="1" smtClean="0"/>
              <a:t>Gefahrensymbole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im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Einsatz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achten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Kartenmaterial</a:t>
            </a:r>
            <a:r>
              <a:rPr lang="en-US" sz="2000" kern="0" dirty="0" smtClean="0"/>
              <a:t> von </a:t>
            </a:r>
            <a:r>
              <a:rPr lang="en-US" sz="2000" kern="0" dirty="0" err="1" smtClean="0"/>
              <a:t>besonderen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Einsatzgebieten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heranziehen</a:t>
            </a:r>
            <a:r>
              <a:rPr lang="en-US" sz="2000" kern="0" dirty="0" smtClean="0"/>
              <a:t> 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Bei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unklarer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Lage</a:t>
            </a:r>
            <a:r>
              <a:rPr lang="en-US" sz="2000" kern="0" dirty="0" smtClean="0"/>
              <a:t>, </a:t>
            </a:r>
            <a:r>
              <a:rPr lang="en-US" sz="2000" kern="0" dirty="0" err="1" smtClean="0"/>
              <a:t>weitere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Fachexperten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hinzuziehen</a:t>
            </a:r>
            <a:endParaRPr lang="en-US" sz="2000" kern="0" dirty="0"/>
          </a:p>
        </p:txBody>
      </p:sp>
      <p:pic>
        <p:nvPicPr>
          <p:cNvPr id="7" name="Picture 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61" y="4139333"/>
            <a:ext cx="2804392" cy="2428155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215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Chemische Gefahren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7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6327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Warntafeln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beachten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Flammenbild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beobachten</a:t>
            </a:r>
            <a:r>
              <a:rPr lang="en-US" sz="2000" kern="0" dirty="0" smtClean="0"/>
              <a:t> und auf </a:t>
            </a:r>
            <a:r>
              <a:rPr lang="en-US" sz="2000" kern="0" dirty="0" err="1" smtClean="0"/>
              <a:t>charakteristische</a:t>
            </a:r>
            <a:r>
              <a:rPr lang="en-US" sz="2000" kern="0" dirty="0" smtClean="0"/>
              <a:t>  </a:t>
            </a:r>
            <a:r>
              <a:rPr lang="en-US" sz="2000" kern="0" dirty="0" err="1" smtClean="0"/>
              <a:t>Merkmale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achten</a:t>
            </a:r>
            <a:r>
              <a:rPr lang="en-US" sz="2000" kern="0" dirty="0" smtClean="0"/>
              <a:t> (</a:t>
            </a:r>
            <a:r>
              <a:rPr lang="en-US" sz="2000" kern="0" dirty="0" err="1" smtClean="0"/>
              <a:t>Flammenfarbe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bei</a:t>
            </a:r>
            <a:r>
              <a:rPr lang="en-US" sz="2000" kern="0" dirty="0" smtClean="0"/>
              <a:t> der </a:t>
            </a:r>
            <a:r>
              <a:rPr lang="en-US" sz="2000" kern="0" dirty="0" err="1" smtClean="0"/>
              <a:t>Verbrennung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chemischer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Elemente</a:t>
            </a:r>
            <a:r>
              <a:rPr lang="en-US" sz="2000" kern="0" dirty="0" smtClean="0"/>
              <a:t>)</a:t>
            </a:r>
            <a:endParaRPr lang="en-US" sz="20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58" y="4276475"/>
            <a:ext cx="4589378" cy="2581525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1028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Erkrankung / Verletzung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8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8" y="2287277"/>
            <a:ext cx="63270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Immer</a:t>
            </a:r>
            <a:r>
              <a:rPr lang="en-US" sz="2000" kern="0" dirty="0" smtClean="0"/>
              <a:t> die </a:t>
            </a:r>
            <a:r>
              <a:rPr lang="en-US" sz="2000" kern="0" dirty="0" err="1" smtClean="0"/>
              <a:t>nötige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Schutzkleidung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tragen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Verletzungen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sofort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melden</a:t>
            </a:r>
            <a:r>
              <a:rPr lang="en-US" sz="2000" kern="0" dirty="0"/>
              <a:t> </a:t>
            </a:r>
            <a:r>
              <a:rPr lang="en-US" sz="2000" kern="0" dirty="0" smtClean="0"/>
              <a:t>und </a:t>
            </a:r>
            <a:r>
              <a:rPr lang="en-US" sz="2000" kern="0" dirty="0" err="1" smtClean="0"/>
              <a:t>dokumentieren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Ausreichend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Flüssigkeit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im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Einsatz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zu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sich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nehmen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Nach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dem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Einsatz</a:t>
            </a:r>
            <a:r>
              <a:rPr lang="en-US" sz="2000" kern="0" dirty="0" smtClean="0"/>
              <a:t> </a:t>
            </a:r>
            <a:r>
              <a:rPr lang="en-US" sz="2000" kern="0" dirty="0" smtClean="0"/>
              <a:t>in der </a:t>
            </a:r>
            <a:r>
              <a:rPr lang="en-US" sz="2000" kern="0" dirty="0" err="1" smtClean="0"/>
              <a:t>Natur</a:t>
            </a:r>
            <a:r>
              <a:rPr lang="en-US" sz="2000" kern="0" dirty="0" smtClean="0"/>
              <a:t>, </a:t>
            </a:r>
            <a:r>
              <a:rPr lang="en-US" sz="2000" kern="0" dirty="0" smtClean="0"/>
              <a:t>den </a:t>
            </a:r>
            <a:r>
              <a:rPr lang="en-US" sz="2000" kern="0" dirty="0" err="1" smtClean="0"/>
              <a:t>Körper</a:t>
            </a:r>
            <a:r>
              <a:rPr lang="en-US" sz="2000" kern="0" dirty="0" smtClean="0"/>
              <a:t> auf </a:t>
            </a:r>
            <a:r>
              <a:rPr lang="en-US" sz="2000" kern="0" dirty="0" err="1" smtClean="0"/>
              <a:t>Zecken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absuchen</a:t>
            </a:r>
            <a:endParaRPr lang="en-US" sz="2000" kern="0" dirty="0" smtClean="0"/>
          </a:p>
          <a:p>
            <a:pPr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endParaRPr lang="en-US" sz="2000" kern="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17128"/>
            <a:ext cx="3266690" cy="2174390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006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3959" y="1144333"/>
            <a:ext cx="8352000" cy="720000"/>
          </a:xfrm>
        </p:spPr>
        <p:txBody>
          <a:bodyPr/>
          <a:lstStyle/>
          <a:p>
            <a:r>
              <a:rPr lang="de-DE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Explosion</a:t>
            </a:r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9</a:t>
            </a:fld>
            <a:r>
              <a:rPr lang="de-DE" smtClean="0"/>
              <a:t> </a:t>
            </a: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519" y="2287277"/>
            <a:ext cx="5616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Bei</a:t>
            </a:r>
            <a:r>
              <a:rPr lang="en-US" sz="2000" kern="0" dirty="0" smtClean="0"/>
              <a:t> der </a:t>
            </a:r>
            <a:r>
              <a:rPr lang="en-US" sz="2000" kern="0" dirty="0" err="1" smtClean="0"/>
              <a:t>Erkundung</a:t>
            </a:r>
            <a:r>
              <a:rPr lang="en-US" sz="2000" kern="0" dirty="0" smtClean="0"/>
              <a:t> auf </a:t>
            </a:r>
            <a:r>
              <a:rPr lang="en-US" sz="2000" kern="0" dirty="0" err="1" smtClean="0"/>
              <a:t>Gefahren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achten</a:t>
            </a:r>
            <a:r>
              <a:rPr lang="en-US" sz="2000" kern="0" dirty="0" smtClean="0"/>
              <a:t> </a:t>
            </a:r>
            <a:r>
              <a:rPr lang="en-US" sz="2000" kern="0" dirty="0" smtClean="0"/>
              <a:t>(</a:t>
            </a:r>
            <a:r>
              <a:rPr lang="en-US" sz="2000" kern="0" dirty="0" err="1" smtClean="0"/>
              <a:t>Gasleitungen</a:t>
            </a:r>
            <a:r>
              <a:rPr lang="en-US" sz="2000" kern="0" dirty="0" smtClean="0"/>
              <a:t>, </a:t>
            </a:r>
            <a:r>
              <a:rPr lang="en-US" sz="2000" kern="0" dirty="0" err="1" smtClean="0"/>
              <a:t>Druckgasflaschen</a:t>
            </a:r>
            <a:r>
              <a:rPr lang="en-US" sz="2000" kern="0" dirty="0" smtClean="0"/>
              <a:t>)</a:t>
            </a:r>
            <a:endParaRPr lang="en-US" sz="2000" kern="0" dirty="0" smtClean="0"/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Ortskundige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Fachberater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einbeziehen</a:t>
            </a:r>
            <a:r>
              <a:rPr lang="en-US" sz="2000" kern="0" dirty="0" smtClean="0"/>
              <a:t> (</a:t>
            </a:r>
            <a:r>
              <a:rPr lang="en-US" sz="2000" kern="0" dirty="0" err="1" smtClean="0"/>
              <a:t>Förster</a:t>
            </a:r>
            <a:r>
              <a:rPr lang="en-US" sz="2000" kern="0" dirty="0" smtClean="0"/>
              <a:t>, </a:t>
            </a:r>
            <a:r>
              <a:rPr lang="en-US" sz="2000" kern="0" dirty="0" err="1" smtClean="0"/>
              <a:t>Grundstückseigentümer</a:t>
            </a:r>
            <a:r>
              <a:rPr lang="en-US" sz="2000" kern="0" dirty="0" smtClean="0"/>
              <a:t>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■"/>
            </a:pPr>
            <a:r>
              <a:rPr lang="en-US" sz="2000" kern="0" dirty="0" err="1" smtClean="0"/>
              <a:t>Beim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Auffinden</a:t>
            </a:r>
            <a:r>
              <a:rPr lang="en-US" sz="2000" kern="0" dirty="0" smtClean="0"/>
              <a:t> von </a:t>
            </a:r>
            <a:r>
              <a:rPr lang="en-US" sz="2000" kern="0" dirty="0" err="1" smtClean="0"/>
              <a:t>Kampfmitteln</a:t>
            </a:r>
            <a:r>
              <a:rPr lang="en-US" sz="2000" kern="0" dirty="0" smtClean="0"/>
              <a:t>, die </a:t>
            </a:r>
            <a:r>
              <a:rPr lang="en-US" sz="2000" kern="0" dirty="0" err="1" smtClean="0"/>
              <a:t>Funde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liegen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lassen</a:t>
            </a:r>
            <a:r>
              <a:rPr lang="en-US" sz="2000" kern="0" dirty="0" smtClean="0"/>
              <a:t>, </a:t>
            </a:r>
            <a:r>
              <a:rPr lang="en-US" sz="2000" kern="0" dirty="0" err="1" smtClean="0"/>
              <a:t>sofort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weitläufig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absperren</a:t>
            </a:r>
            <a:r>
              <a:rPr lang="en-US" sz="2000" kern="0" dirty="0" smtClean="0"/>
              <a:t> und </a:t>
            </a:r>
            <a:r>
              <a:rPr lang="en-US" sz="2000" kern="0" dirty="0" smtClean="0"/>
              <a:t>die </a:t>
            </a:r>
            <a:r>
              <a:rPr lang="en-US" sz="2000" kern="0" dirty="0" err="1" smtClean="0"/>
              <a:t>Polizei</a:t>
            </a:r>
            <a:r>
              <a:rPr lang="en-US" sz="2000" kern="0" dirty="0" smtClean="0"/>
              <a:t> </a:t>
            </a:r>
            <a:r>
              <a:rPr lang="en-US" sz="2000" kern="0" dirty="0" err="1" smtClean="0"/>
              <a:t>verständigen</a:t>
            </a:r>
            <a:endParaRPr lang="en-US" sz="2000" kern="0" dirty="0" smtClean="0"/>
          </a:p>
        </p:txBody>
      </p:sp>
      <p:pic>
        <p:nvPicPr>
          <p:cNvPr id="7" name="Picture 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94" y="4627353"/>
            <a:ext cx="3072624" cy="1754756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80000" y="6569075"/>
            <a:ext cx="7380000" cy="288925"/>
          </a:xfrm>
        </p:spPr>
        <p:txBody>
          <a:bodyPr/>
          <a:lstStyle/>
          <a:p>
            <a:r>
              <a:rPr lang="de-DE" dirty="0" smtClean="0"/>
              <a:t>Winterschulung 2019/2020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957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Praesentation_sfs">
  <a:themeElements>
    <a:clrScheme name="CI-Bayern II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FFDD00"/>
      </a:accent1>
      <a:accent2>
        <a:srgbClr val="009EE0"/>
      </a:accent2>
      <a:accent3>
        <a:srgbClr val="E2001A"/>
      </a:accent3>
      <a:accent4>
        <a:srgbClr val="ABABAB"/>
      </a:accent4>
      <a:accent5>
        <a:srgbClr val="FFC000"/>
      </a:accent5>
      <a:accent6>
        <a:srgbClr val="008DC9"/>
      </a:accent6>
      <a:hlink>
        <a:srgbClr val="0066CC"/>
      </a:hlink>
      <a:folHlink>
        <a:srgbClr val="CC00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5F5F5F"/>
        </a:dk1>
        <a:lt1>
          <a:srgbClr val="FFFFFF"/>
        </a:lt1>
        <a:dk2>
          <a:srgbClr val="5F5F5F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50505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82C1"/>
        </a:dk2>
        <a:lt2>
          <a:srgbClr val="808080"/>
        </a:lt2>
        <a:accent1>
          <a:srgbClr val="81D5FF"/>
        </a:accent1>
        <a:accent2>
          <a:srgbClr val="D20028"/>
        </a:accent2>
        <a:accent3>
          <a:srgbClr val="FFFFFF"/>
        </a:accent3>
        <a:accent4>
          <a:srgbClr val="000000"/>
        </a:accent4>
        <a:accent5>
          <a:srgbClr val="C1E7FF"/>
        </a:accent5>
        <a:accent6>
          <a:srgbClr val="BE0023"/>
        </a:accent6>
        <a:hlink>
          <a:srgbClr val="3333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82C1"/>
        </a:dk2>
        <a:lt2>
          <a:srgbClr val="808080"/>
        </a:lt2>
        <a:accent1>
          <a:srgbClr val="FFFF9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FFC8"/>
        </a:accent5>
        <a:accent6>
          <a:srgbClr val="5C8AE7"/>
        </a:accent6>
        <a:hlink>
          <a:srgbClr val="0066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9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FFC8"/>
        </a:accent5>
        <a:accent6>
          <a:srgbClr val="5C8AE7"/>
        </a:accent6>
        <a:hlink>
          <a:srgbClr val="0066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PPT_Praesentation_sfs</Template>
  <TotalTime>0</TotalTime>
  <Words>521</Words>
  <Application>Microsoft Office PowerPoint</Application>
  <PresentationFormat>A4-Papier (210 x 297 mm)</PresentationFormat>
  <Paragraphs>130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Open Sans</vt:lpstr>
      <vt:lpstr>Webdings</vt:lpstr>
      <vt:lpstr>Wingdings</vt:lpstr>
      <vt:lpstr>PPT_Praesentation_sfs</vt:lpstr>
      <vt:lpstr>Winterschulung 2019 / 2020 „Vegetationsbrände“</vt:lpstr>
      <vt:lpstr>Gefahrenmatrix</vt:lpstr>
      <vt:lpstr>Atemgifte</vt:lpstr>
      <vt:lpstr>Angstreaktion / Panik</vt:lpstr>
      <vt:lpstr>Ausbreitung</vt:lpstr>
      <vt:lpstr>Atomare Gefahren</vt:lpstr>
      <vt:lpstr>Chemische Gefahren</vt:lpstr>
      <vt:lpstr>Erkrankung / Verletzung</vt:lpstr>
      <vt:lpstr>Explosion</vt:lpstr>
      <vt:lpstr>Elektrizität</vt:lpstr>
      <vt:lpstr>Einsturz</vt:lpstr>
      <vt:lpstr>Sicherheitshinweise – FRAU-Regel</vt:lpstr>
      <vt:lpstr>Sicherheitshinweise – FRAU-Regel</vt:lpstr>
      <vt:lpstr>Funk</vt:lpstr>
      <vt:lpstr>Rückweichen</vt:lpstr>
      <vt:lpstr>Ausschau halten</vt:lpstr>
      <vt:lpstr>Überwachung</vt:lpstr>
      <vt:lpstr>PowerPoint-Präsentation</vt:lpstr>
    </vt:vector>
  </TitlesOfParts>
  <Company>Staatliche Feuerwehrschule Würzburg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Winterschulung 2019 / 2020 „Vegetationsbrände“</dc:title>
  <dc:creator>Milioti Mario</dc:creator>
  <cp:lastModifiedBy>Seltmann Philipp</cp:lastModifiedBy>
  <cp:revision>40</cp:revision>
  <dcterms:created xsi:type="dcterms:W3CDTF">2019-11-06T11:56:35Z</dcterms:created>
  <dcterms:modified xsi:type="dcterms:W3CDTF">2019-12-04T11:39:49Z</dcterms:modified>
</cp:coreProperties>
</file>