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8" r:id="rId3"/>
    <p:sldId id="263" r:id="rId4"/>
    <p:sldId id="261" r:id="rId5"/>
    <p:sldId id="264" r:id="rId6"/>
    <p:sldId id="265" r:id="rId7"/>
    <p:sldId id="266" r:id="rId8"/>
    <p:sldId id="267" r:id="rId9"/>
    <p:sldId id="269" r:id="rId10"/>
    <p:sldId id="271" r:id="rId11"/>
    <p:sldId id="270" r:id="rId12"/>
    <p:sldId id="272" r:id="rId13"/>
    <p:sldId id="273" r:id="rId14"/>
    <p:sldId id="274" r:id="rId15"/>
    <p:sldId id="276" r:id="rId16"/>
    <p:sldId id="257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E336D-3542-4308-8C31-1D0AD84E01EA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AB63F-018E-4702-A586-8DEE8A5F3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831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5382B-C5BB-4B6F-A7E5-1E9CB90A268E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6B4F2-05FF-4D2C-A43F-5131D679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86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A7766E-CA3E-49FA-BBE0-AB7C8B6320AF}" type="slidenum">
              <a:rPr lang="ru-RU" altLang="de-D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06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2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84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36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BE0B12-BDF0-4A9F-8027-A116F3560BDF}" type="slidenum">
              <a:rPr lang="de-DE" altLang="de-D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5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5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6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9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5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1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5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4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45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2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6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rse Titl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ru-RU" noProof="0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37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rse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565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dule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ru-RU" dirty="0"/>
          </a:p>
        </p:txBody>
      </p:sp>
      <p:sp>
        <p:nvSpPr>
          <p:cNvPr id="12" name="Title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ext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50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5" name="Text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4" name="Text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8" name="Text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84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916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45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64621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70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240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707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313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491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102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94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414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blem and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Picture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Text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Text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Picture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498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t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4" name="Text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Picture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Text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Picture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0" name="Text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Picture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9" name="Text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796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ducts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ext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Picture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Picture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Picture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9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417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ducts -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9" name="Picture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Picture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Picture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1" name="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Picture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2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378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deo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video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81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jor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699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ducts -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Picture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Picture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Picture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Picture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846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Picture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Picture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Picture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Picture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48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Picture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Text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Picture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Picture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Picture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Picture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" name="Text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46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270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Text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104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023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ext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9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1" name="Picture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5" name="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20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Picture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Text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7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474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 -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4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Picture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0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Picture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830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4" name="Picture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111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gratu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69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53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79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07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67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79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17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262219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961"/>
            <a:ext cx="12208998" cy="9156748"/>
          </a:xfrm>
        </p:spPr>
      </p:pic>
      <p:sp>
        <p:nvSpPr>
          <p:cNvPr id="11" name="Rectangle 1"/>
          <p:cNvSpPr/>
          <p:nvPr/>
        </p:nvSpPr>
        <p:spPr>
          <a:xfrm>
            <a:off x="0" y="1911350"/>
            <a:ext cx="12192000" cy="3611563"/>
          </a:xfrm>
          <a:prstGeom prst="rect">
            <a:avLst/>
          </a:prstGeom>
          <a:solidFill>
            <a:srgbClr val="1B1A23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Subtitle 1"/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3"/>
          </a:xfrm>
        </p:spPr>
        <p:txBody>
          <a:bodyPr/>
          <a:lstStyle/>
          <a:p>
            <a:r>
              <a:rPr lang="en-US" altLang="de-DE" b="1" dirty="0" err="1" smtClean="0"/>
              <a:t>Abschnitt</a:t>
            </a:r>
            <a:r>
              <a:rPr lang="en-US" altLang="de-DE" b="1" dirty="0" smtClean="0"/>
              <a:t> 1: Die </a:t>
            </a:r>
            <a:r>
              <a:rPr lang="en-US" altLang="de-DE" b="1" dirty="0" err="1" smtClean="0"/>
              <a:t>Rettungskette</a:t>
            </a:r>
            <a:r>
              <a:rPr lang="en-US" altLang="de-DE" b="1" dirty="0" smtClean="0"/>
              <a:t> und der </a:t>
            </a:r>
            <a:r>
              <a:rPr lang="en-US" altLang="de-DE" b="1" dirty="0" err="1" smtClean="0"/>
              <a:t>Notruf</a:t>
            </a:r>
            <a:endParaRPr lang="en-US" altLang="de-DE" b="1" dirty="0" smtClean="0"/>
          </a:p>
          <a:p>
            <a:endParaRPr lang="en-US" altLang="de-DE" b="1" dirty="0" smtClean="0"/>
          </a:p>
          <a:p>
            <a:endParaRPr lang="ru-RU" altLang="de-DE" b="1" dirty="0" smtClean="0"/>
          </a:p>
        </p:txBody>
      </p:sp>
      <p:sp>
        <p:nvSpPr>
          <p:cNvPr id="5125" name="Title"/>
          <p:cNvSpPr>
            <a:spLocks noGrp="1"/>
          </p:cNvSpPr>
          <p:nvPr>
            <p:ph type="ctrTitle"/>
          </p:nvPr>
        </p:nvSpPr>
        <p:spPr>
          <a:xfrm>
            <a:off x="1524000" y="1420813"/>
            <a:ext cx="9144000" cy="238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de-DE" dirty="0" err="1" smtClean="0">
                <a:solidFill>
                  <a:srgbClr val="FFFFFF"/>
                </a:solidFill>
              </a:rPr>
              <a:t>Wissenstest</a:t>
            </a:r>
            <a:r>
              <a:rPr lang="en-US" altLang="de-DE" dirty="0" smtClean="0">
                <a:solidFill>
                  <a:srgbClr val="FFFFFF"/>
                </a:solidFill>
              </a:rPr>
              <a:t> 2019</a:t>
            </a:r>
            <a:endParaRPr lang="ru-RU" altLang="de-DE" dirty="0" smtClean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3638550" y="3952875"/>
            <a:ext cx="4914900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118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Notruf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Notrufsäulen</a:t>
            </a:r>
            <a:r>
              <a:rPr lang="en-US" dirty="0" smtClean="0"/>
              <a:t>/-</a:t>
            </a:r>
            <a:r>
              <a:rPr lang="en-US" dirty="0" err="1" smtClean="0"/>
              <a:t>einrichtungen</a:t>
            </a:r>
            <a:endParaRPr lang="ru-RU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36" y="2344855"/>
            <a:ext cx="3008763" cy="4513145"/>
          </a:xfrm>
          <a:prstGeom prst="rect">
            <a:avLst/>
          </a:prstGeom>
        </p:spPr>
      </p:pic>
      <p:sp>
        <p:nvSpPr>
          <p:cNvPr id="27" name="Text 1"/>
          <p:cNvSpPr>
            <a:spLocks noGrp="1"/>
          </p:cNvSpPr>
          <p:nvPr>
            <p:ph type="body" sz="half" idx="4294967295"/>
          </p:nvPr>
        </p:nvSpPr>
        <p:spPr>
          <a:xfrm>
            <a:off x="838200" y="1941513"/>
            <a:ext cx="5562600" cy="40227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 smtClean="0"/>
              <a:t>In der Regel an </a:t>
            </a:r>
            <a:r>
              <a:rPr lang="en-US" altLang="de-DE" sz="2000" dirty="0" err="1" smtClean="0"/>
              <a:t>Budesautobahnen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Bundesstraßen</a:t>
            </a:r>
            <a:r>
              <a:rPr lang="en-US" altLang="de-DE" sz="2000" dirty="0" smtClean="0"/>
              <a:t> und </a:t>
            </a:r>
            <a:r>
              <a:rPr lang="en-US" altLang="de-DE" sz="2000" dirty="0" err="1" smtClean="0"/>
              <a:t>Bahnhöfen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zu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finden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im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innerstädtischen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Bereich</a:t>
            </a:r>
            <a:r>
              <a:rPr lang="en-US" altLang="de-DE" sz="2000" dirty="0" smtClean="0"/>
              <a:t> (z. B. </a:t>
            </a:r>
            <a:r>
              <a:rPr lang="en-US" altLang="de-DE" sz="2000" dirty="0" err="1" smtClean="0"/>
              <a:t>Parkhaus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oder</a:t>
            </a:r>
            <a:r>
              <a:rPr lang="en-US" altLang="de-DE" sz="2000" dirty="0" smtClean="0"/>
              <a:t> an </a:t>
            </a:r>
            <a:r>
              <a:rPr lang="en-US" altLang="de-DE" sz="2000" dirty="0" err="1" smtClean="0"/>
              <a:t>Badeseen</a:t>
            </a:r>
            <a:r>
              <a:rPr lang="en-US" altLang="de-DE" sz="2000" dirty="0" smtClean="0"/>
              <a:t>) </a:t>
            </a:r>
            <a:r>
              <a:rPr lang="en-US" altLang="de-DE" sz="2000" dirty="0" err="1" smtClean="0"/>
              <a:t>zu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finden</a:t>
            </a:r>
            <a:endParaRPr lang="en-US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Bedienung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durch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Umlegen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eines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Hebels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Drücken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eines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Knopfes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oder</a:t>
            </a:r>
            <a:r>
              <a:rPr lang="en-US" altLang="de-DE" sz="2000" dirty="0"/>
              <a:t> </a:t>
            </a:r>
            <a:r>
              <a:rPr lang="en-US" altLang="de-DE" sz="2000" dirty="0" err="1" smtClean="0"/>
              <a:t>Heben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einer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Klappe</a:t>
            </a:r>
            <a:r>
              <a:rPr lang="en-US" altLang="de-DE" sz="2000" dirty="0" smtClean="0"/>
              <a:t>:</a:t>
            </a:r>
          </a:p>
          <a:p>
            <a:pPr marL="1028700" lvl="1" indent="-342900">
              <a:buFont typeface="Symbol" panose="05050102010706020507" pitchFamily="18" charset="2"/>
              <a:buChar char="-"/>
            </a:pPr>
            <a:r>
              <a:rPr lang="en-US" altLang="de-DE" sz="2000" dirty="0" err="1" smtClean="0"/>
              <a:t>Notruf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ist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kostenfrei</a:t>
            </a:r>
            <a:endParaRPr lang="en-US" altLang="de-DE" sz="2000" dirty="0" smtClean="0"/>
          </a:p>
          <a:p>
            <a:pPr marL="1028700" lvl="1" indent="-342900">
              <a:buFont typeface="Symbol" panose="05050102010706020507" pitchFamily="18" charset="2"/>
              <a:buChar char="-"/>
            </a:pPr>
            <a:r>
              <a:rPr lang="en-US" altLang="de-DE" sz="2000" dirty="0" err="1" smtClean="0"/>
              <a:t>Ansprechstelle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ist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eine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ständig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besetzte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Einrichtung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oder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direkt</a:t>
            </a:r>
            <a:r>
              <a:rPr lang="en-US" altLang="de-DE" sz="2000" dirty="0" smtClean="0"/>
              <a:t> die ILS </a:t>
            </a:r>
            <a:r>
              <a:rPr lang="en-US" altLang="de-DE" sz="2000" dirty="0" err="1" smtClean="0"/>
              <a:t>oder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Polizei</a:t>
            </a:r>
            <a:r>
              <a:rPr lang="en-US" altLang="de-DE" sz="2000" dirty="0" smtClean="0"/>
              <a:t/>
            </a:r>
            <a:br>
              <a:rPr lang="en-US" altLang="de-DE" sz="2000" dirty="0" smtClean="0"/>
            </a:br>
            <a:endParaRPr lang="en-US" altLang="de-DE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4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Notruf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Faxgerät</a:t>
            </a:r>
            <a:endParaRPr lang="ru-RU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43" y="2103120"/>
            <a:ext cx="3314486" cy="4632641"/>
          </a:xfrm>
          <a:prstGeom prst="rect">
            <a:avLst/>
          </a:prstGeom>
        </p:spPr>
      </p:pic>
      <p:sp>
        <p:nvSpPr>
          <p:cNvPr id="27" name="Text 1"/>
          <p:cNvSpPr>
            <a:spLocks noGrp="1"/>
          </p:cNvSpPr>
          <p:nvPr>
            <p:ph type="body" sz="half" idx="4294967295"/>
          </p:nvPr>
        </p:nvSpPr>
        <p:spPr>
          <a:xfrm>
            <a:off x="838200" y="1941513"/>
            <a:ext cx="5562600" cy="402272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Gehörlose</a:t>
            </a:r>
            <a:r>
              <a:rPr lang="en-US" altLang="de-DE" sz="2000" dirty="0" smtClean="0"/>
              <a:t> Menschen </a:t>
            </a:r>
            <a:r>
              <a:rPr lang="en-US" altLang="de-DE" sz="2000" dirty="0" err="1" smtClean="0"/>
              <a:t>nutzen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diese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Methode</a:t>
            </a:r>
            <a:r>
              <a:rPr lang="en-US" altLang="de-DE" sz="2000" dirty="0" smtClean="0"/>
              <a:t>, um </a:t>
            </a:r>
            <a:r>
              <a:rPr lang="en-US" altLang="de-DE" sz="2000" dirty="0" err="1" smtClean="0"/>
              <a:t>einen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Notruf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abzusetzen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Vorlagen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für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ein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Notfall</a:t>
            </a:r>
            <a:r>
              <a:rPr lang="en-US" altLang="de-DE" sz="2000" dirty="0" smtClean="0"/>
              <a:t>-Telefax hat </a:t>
            </a:r>
            <a:r>
              <a:rPr lang="en-US" altLang="de-DE" sz="2000" dirty="0" err="1" smtClean="0"/>
              <a:t>jede</a:t>
            </a:r>
            <a:r>
              <a:rPr lang="en-US" altLang="de-DE" sz="2000" dirty="0" smtClean="0"/>
              <a:t> 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smtClean="0"/>
              <a:t>Fax muss </a:t>
            </a:r>
            <a:r>
              <a:rPr lang="en-US" altLang="de-DE" sz="2000" dirty="0" err="1" smtClean="0"/>
              <a:t>ausgefüllt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werden</a:t>
            </a:r>
            <a:r>
              <a:rPr lang="en-US" altLang="de-DE" sz="2000" dirty="0" smtClean="0"/>
              <a:t> und an ILS </a:t>
            </a:r>
            <a:r>
              <a:rPr lang="en-US" altLang="de-DE" sz="2000" dirty="0" err="1" smtClean="0"/>
              <a:t>gefaxt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werden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dort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wertet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es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ein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Disponent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aus</a:t>
            </a:r>
            <a:endParaRPr lang="en-US" altLang="de-DE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6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Notruf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Druckknopfmelder</a:t>
            </a:r>
            <a:r>
              <a:rPr lang="en-US" dirty="0" smtClean="0"/>
              <a:t> (</a:t>
            </a:r>
            <a:r>
              <a:rPr lang="en-US" dirty="0" err="1" smtClean="0"/>
              <a:t>Handmelder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36" y="4080999"/>
            <a:ext cx="3179748" cy="2776682"/>
          </a:xfrm>
          <a:prstGeom prst="rect">
            <a:avLst/>
          </a:prstGeom>
        </p:spPr>
      </p:pic>
      <p:sp>
        <p:nvSpPr>
          <p:cNvPr id="27" name="Text 1"/>
          <p:cNvSpPr>
            <a:spLocks noGrp="1"/>
          </p:cNvSpPr>
          <p:nvPr>
            <p:ph type="body" sz="half" idx="4294967295"/>
          </p:nvPr>
        </p:nvSpPr>
        <p:spPr>
          <a:xfrm>
            <a:off x="838200" y="1941513"/>
            <a:ext cx="5562600" cy="40227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Druckknopfmelder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haben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verschiedene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Aufgaben</a:t>
            </a:r>
            <a:r>
              <a:rPr lang="en-US" altLang="de-DE" sz="2000" dirty="0" smtClean="0"/>
              <a:t> und </a:t>
            </a:r>
            <a:r>
              <a:rPr lang="en-US" altLang="de-DE" sz="2000" dirty="0" err="1" smtClean="0"/>
              <a:t>es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gibt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sie</a:t>
            </a:r>
            <a:r>
              <a:rPr lang="en-US" altLang="de-DE" sz="2000" dirty="0" smtClean="0"/>
              <a:t> in </a:t>
            </a:r>
            <a:r>
              <a:rPr lang="en-US" altLang="de-DE" sz="2000" dirty="0" err="1" smtClean="0"/>
              <a:t>verschiedenen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Farben</a:t>
            </a:r>
            <a:r>
              <a:rPr lang="en-US" altLang="de-DE" sz="2000" dirty="0"/>
              <a:t> </a:t>
            </a:r>
            <a:r>
              <a:rPr lang="en-US" altLang="de-DE" sz="2000" dirty="0" smtClean="0"/>
              <a:t>(</a:t>
            </a:r>
            <a:r>
              <a:rPr lang="en-US" altLang="de-DE" sz="2000" dirty="0" err="1" smtClean="0"/>
              <a:t>gelb</a:t>
            </a:r>
            <a:r>
              <a:rPr lang="en-US" altLang="de-DE" sz="2000" dirty="0" smtClean="0"/>
              <a:t>, rot, orange, </a:t>
            </a:r>
            <a:r>
              <a:rPr lang="en-US" altLang="de-DE" sz="2000" dirty="0" err="1" smtClean="0"/>
              <a:t>blau</a:t>
            </a:r>
            <a:r>
              <a:rPr lang="en-US" altLang="de-DE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smtClean="0"/>
              <a:t>Rote </a:t>
            </a:r>
            <a:r>
              <a:rPr lang="en-US" altLang="de-DE" sz="2000" dirty="0" err="1" smtClean="0"/>
              <a:t>Druckknopfmelder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mit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Aufschrift</a:t>
            </a:r>
            <a:r>
              <a:rPr lang="en-US" altLang="de-DE" sz="2000" dirty="0" smtClean="0"/>
              <a:t> “Feuerwehr” </a:t>
            </a:r>
            <a:r>
              <a:rPr lang="en-US" altLang="de-DE" sz="2000" dirty="0" err="1" smtClean="0"/>
              <a:t>schicken</a:t>
            </a:r>
            <a:r>
              <a:rPr lang="en-US" altLang="de-DE" sz="2000" dirty="0" smtClean="0"/>
              <a:t> </a:t>
            </a:r>
            <a:r>
              <a:rPr lang="en-US" altLang="de-DE" sz="2000" b="1" dirty="0" err="1" smtClean="0"/>
              <a:t>direkt</a:t>
            </a:r>
            <a:r>
              <a:rPr lang="en-US" altLang="de-DE" sz="2000" b="1" dirty="0" smtClean="0"/>
              <a:t> </a:t>
            </a:r>
            <a:r>
              <a:rPr lang="en-US" altLang="de-DE" sz="2000" b="1" dirty="0" err="1" smtClean="0"/>
              <a:t>einen</a:t>
            </a:r>
            <a:r>
              <a:rPr lang="en-US" altLang="de-DE" sz="2000" b="1" dirty="0" smtClean="0"/>
              <a:t> Alarm </a:t>
            </a:r>
            <a:r>
              <a:rPr lang="en-US" altLang="de-DE" sz="2000" b="1" dirty="0" err="1" smtClean="0"/>
              <a:t>zur</a:t>
            </a:r>
            <a:r>
              <a:rPr lang="en-US" altLang="de-DE" sz="2000" b="1" dirty="0" smtClean="0"/>
              <a:t> ILS </a:t>
            </a:r>
            <a:r>
              <a:rPr lang="en-US" altLang="de-DE" sz="2000" dirty="0" smtClean="0"/>
              <a:t>und </a:t>
            </a:r>
            <a:r>
              <a:rPr lang="en-US" altLang="de-DE" sz="2000" dirty="0" err="1" smtClean="0"/>
              <a:t>alarmieren</a:t>
            </a:r>
            <a:r>
              <a:rPr lang="en-US" altLang="de-DE" sz="2000" dirty="0" smtClean="0"/>
              <a:t> die Feuerwehr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Alle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anderen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farbigen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Melder</a:t>
            </a:r>
            <a:r>
              <a:rPr lang="en-US" altLang="de-DE" sz="2000" dirty="0" smtClean="0"/>
              <a:t> </a:t>
            </a:r>
            <a:r>
              <a:rPr lang="en-US" altLang="de-DE" sz="2000" b="1" dirty="0" err="1" smtClean="0"/>
              <a:t>lösen</a:t>
            </a:r>
            <a:r>
              <a:rPr lang="en-US" altLang="de-DE" sz="2000" b="1" dirty="0" smtClean="0"/>
              <a:t> </a:t>
            </a:r>
            <a:r>
              <a:rPr lang="en-US" altLang="de-DE" sz="2000" b="1" dirty="0" err="1" smtClean="0"/>
              <a:t>keinen</a:t>
            </a:r>
            <a:r>
              <a:rPr lang="en-US" altLang="de-DE" sz="2000" b="1" dirty="0" smtClean="0"/>
              <a:t> Alarm </a:t>
            </a:r>
            <a:r>
              <a:rPr lang="en-US" altLang="de-DE" sz="2000" b="1" dirty="0" err="1" smtClean="0"/>
              <a:t>zur</a:t>
            </a:r>
            <a:r>
              <a:rPr lang="en-US" altLang="de-DE" sz="2000" b="1" dirty="0" smtClean="0"/>
              <a:t> ILS </a:t>
            </a:r>
            <a:r>
              <a:rPr lang="en-US" altLang="de-DE" sz="2000" b="1" dirty="0" err="1" smtClean="0"/>
              <a:t>aus.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Sie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haben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andere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Funktionen</a:t>
            </a:r>
            <a:r>
              <a:rPr lang="en-US" altLang="de-DE" sz="2000" dirty="0" smtClean="0"/>
              <a:t> (z. B. </a:t>
            </a:r>
            <a:r>
              <a:rPr lang="en-US" altLang="de-DE" sz="2000" dirty="0" err="1" smtClean="0"/>
              <a:t>Hausalarm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Rauchabzugsanlagen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Löschanlagen</a:t>
            </a:r>
            <a:r>
              <a:rPr lang="en-US" altLang="de-DE" sz="2000" dirty="0" smtClean="0"/>
              <a:t>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Inhalt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Notrufmeldung</a:t>
            </a:r>
            <a:endParaRPr lang="ru-RU" dirty="0"/>
          </a:p>
        </p:txBody>
      </p:sp>
      <p:sp>
        <p:nvSpPr>
          <p:cNvPr id="6" name="object 5"/>
          <p:cNvSpPr/>
          <p:nvPr/>
        </p:nvSpPr>
        <p:spPr>
          <a:xfrm>
            <a:off x="311640" y="1664160"/>
            <a:ext cx="3101812" cy="3249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 txBox="1"/>
          <p:nvPr/>
        </p:nvSpPr>
        <p:spPr>
          <a:xfrm>
            <a:off x="3413452" y="1583650"/>
            <a:ext cx="24784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i="1" dirty="0">
                <a:solidFill>
                  <a:srgbClr val="E2001A"/>
                </a:solidFill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o ist das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Ereignis?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7"/>
          <p:cNvSpPr txBox="1">
            <a:spLocks noGrp="1"/>
          </p:cNvSpPr>
          <p:nvPr>
            <p:ph type="body" idx="4294967295"/>
          </p:nvPr>
        </p:nvSpPr>
        <p:spPr>
          <a:xfrm>
            <a:off x="3870728" y="2071330"/>
            <a:ext cx="5815965" cy="273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 </a:t>
            </a:r>
            <a:r>
              <a:rPr spc="-5" dirty="0"/>
              <a:t>genau wie</a:t>
            </a:r>
            <a:r>
              <a:rPr dirty="0"/>
              <a:t> möglich!</a:t>
            </a:r>
          </a:p>
          <a:p>
            <a:pPr marL="12700">
              <a:lnSpc>
                <a:spcPct val="100000"/>
              </a:lnSpc>
            </a:pPr>
            <a:r>
              <a:rPr dirty="0"/>
              <a:t>z. B. Gemeindename/Stadtteil,</a:t>
            </a:r>
            <a:r>
              <a:rPr spc="-10" dirty="0"/>
              <a:t> </a:t>
            </a:r>
            <a:r>
              <a:rPr dirty="0"/>
              <a:t>Stockwerk...</a:t>
            </a:r>
          </a:p>
          <a:p>
            <a:pPr marL="12700">
              <a:lnSpc>
                <a:spcPts val="4079"/>
              </a:lnSpc>
              <a:spcBef>
                <a:spcPts val="359"/>
              </a:spcBef>
            </a:pPr>
            <a:r>
              <a:rPr sz="3500" b="1" spc="-5" dirty="0">
                <a:solidFill>
                  <a:srgbClr val="E2001A"/>
                </a:solidFill>
                <a:latin typeface="Arial"/>
                <a:cs typeface="Arial"/>
              </a:rPr>
              <a:t>W</a:t>
            </a:r>
            <a:r>
              <a:rPr sz="1800" b="1" i="0" spc="-5" dirty="0">
                <a:latin typeface="Arial"/>
                <a:cs typeface="Arial"/>
              </a:rPr>
              <a:t>er ruft</a:t>
            </a:r>
            <a:r>
              <a:rPr sz="1800" b="1" i="0" spc="-10" dirty="0">
                <a:latin typeface="Arial"/>
                <a:cs typeface="Arial"/>
              </a:rPr>
              <a:t> </a:t>
            </a:r>
            <a:r>
              <a:rPr sz="1800" b="1" i="0" spc="-5" dirty="0">
                <a:latin typeface="Arial"/>
                <a:cs typeface="Arial"/>
              </a:rPr>
              <a:t>an?</a:t>
            </a:r>
            <a:endParaRPr sz="1800" dirty="0">
              <a:latin typeface="Arial"/>
              <a:cs typeface="Arial"/>
            </a:endParaRPr>
          </a:p>
          <a:p>
            <a:pPr marL="469265">
              <a:lnSpc>
                <a:spcPts val="1920"/>
              </a:lnSpc>
            </a:pPr>
            <a:r>
              <a:rPr spc="-5" dirty="0"/>
              <a:t>Name, </a:t>
            </a:r>
            <a:r>
              <a:rPr dirty="0"/>
              <a:t>Standort, </a:t>
            </a:r>
            <a:r>
              <a:rPr spc="-20" dirty="0"/>
              <a:t>Telefonnummer</a:t>
            </a:r>
          </a:p>
          <a:p>
            <a:pPr marL="469265">
              <a:lnSpc>
                <a:spcPts val="4079"/>
              </a:lnSpc>
              <a:spcBef>
                <a:spcPts val="359"/>
              </a:spcBef>
            </a:pPr>
            <a:r>
              <a:rPr sz="3500" b="1" spc="-5" dirty="0">
                <a:solidFill>
                  <a:srgbClr val="E2001A"/>
                </a:solidFill>
                <a:latin typeface="Arial"/>
                <a:cs typeface="Arial"/>
              </a:rPr>
              <a:t>W</a:t>
            </a:r>
            <a:r>
              <a:rPr sz="1800" b="1" i="0" spc="-5" dirty="0">
                <a:latin typeface="Arial"/>
                <a:cs typeface="Arial"/>
              </a:rPr>
              <a:t>as </a:t>
            </a:r>
            <a:r>
              <a:rPr sz="1800" b="1" i="0" dirty="0">
                <a:latin typeface="Arial"/>
                <a:cs typeface="Arial"/>
              </a:rPr>
              <a:t>ist</a:t>
            </a:r>
            <a:r>
              <a:rPr sz="1800" b="1" i="0" spc="-5" dirty="0">
                <a:latin typeface="Arial"/>
                <a:cs typeface="Arial"/>
              </a:rPr>
              <a:t> </a:t>
            </a:r>
            <a:r>
              <a:rPr sz="1800" b="1" i="0" dirty="0">
                <a:latin typeface="Arial"/>
                <a:cs typeface="Arial"/>
              </a:rPr>
              <a:t>geschehen?</a:t>
            </a:r>
            <a:endParaRPr sz="1800" dirty="0">
              <a:latin typeface="Arial"/>
              <a:cs typeface="Arial"/>
            </a:endParaRPr>
          </a:p>
          <a:p>
            <a:pPr marL="926465">
              <a:lnSpc>
                <a:spcPts val="1920"/>
              </a:lnSpc>
            </a:pPr>
            <a:r>
              <a:rPr dirty="0"/>
              <a:t>Ereignis </a:t>
            </a:r>
            <a:r>
              <a:rPr spc="-5" dirty="0"/>
              <a:t>beschreiben, </a:t>
            </a:r>
            <a:r>
              <a:rPr dirty="0"/>
              <a:t>z. B. </a:t>
            </a:r>
            <a:r>
              <a:rPr spc="-10" dirty="0"/>
              <a:t>Verkehrsunfall,</a:t>
            </a:r>
            <a:r>
              <a:rPr spc="-65" dirty="0"/>
              <a:t> </a:t>
            </a:r>
            <a:r>
              <a:rPr dirty="0"/>
              <a:t>Brand...</a:t>
            </a:r>
          </a:p>
          <a:p>
            <a:pPr marL="1383665">
              <a:lnSpc>
                <a:spcPct val="100000"/>
              </a:lnSpc>
              <a:spcBef>
                <a:spcPts val="359"/>
              </a:spcBef>
            </a:pPr>
            <a:r>
              <a:rPr sz="3500" b="1" dirty="0">
                <a:solidFill>
                  <a:srgbClr val="E2001A"/>
                </a:solidFill>
                <a:latin typeface="Arial"/>
                <a:cs typeface="Arial"/>
              </a:rPr>
              <a:t>W</a:t>
            </a:r>
            <a:r>
              <a:rPr sz="1800" b="1" i="0" dirty="0">
                <a:latin typeface="Arial"/>
                <a:cs typeface="Arial"/>
              </a:rPr>
              <a:t>ie </a:t>
            </a:r>
            <a:r>
              <a:rPr sz="1800" b="1" i="0" spc="-5" dirty="0">
                <a:latin typeface="Arial"/>
                <a:cs typeface="Arial"/>
              </a:rPr>
              <a:t>viele</a:t>
            </a:r>
            <a:r>
              <a:rPr sz="1800" b="1" i="0" spc="-15" dirty="0">
                <a:latin typeface="Arial"/>
                <a:cs typeface="Arial"/>
              </a:rPr>
              <a:t> </a:t>
            </a:r>
            <a:r>
              <a:rPr sz="1800" b="1" i="0" spc="-5" dirty="0">
                <a:latin typeface="Arial"/>
                <a:cs typeface="Arial"/>
              </a:rPr>
              <a:t>Betroffene?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5668972" y="5090160"/>
            <a:ext cx="5466388" cy="1631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latin typeface="Arial"/>
                <a:cs typeface="Arial"/>
              </a:rPr>
              <a:t>Schätzen Sie </a:t>
            </a:r>
            <a:r>
              <a:rPr sz="1700" i="1" spc="-5" dirty="0">
                <a:latin typeface="Arial"/>
                <a:cs typeface="Arial"/>
              </a:rPr>
              <a:t>die </a:t>
            </a:r>
            <a:r>
              <a:rPr sz="1700" i="1" dirty="0">
                <a:latin typeface="Arial"/>
                <a:cs typeface="Arial"/>
              </a:rPr>
              <a:t>Zahl </a:t>
            </a:r>
            <a:r>
              <a:rPr sz="1700" i="1" spc="-5" dirty="0">
                <a:latin typeface="Arial"/>
                <a:cs typeface="Arial"/>
              </a:rPr>
              <a:t>der</a:t>
            </a:r>
            <a:r>
              <a:rPr sz="1700" i="1" spc="-8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Betroffenen  </a:t>
            </a:r>
            <a:r>
              <a:rPr sz="1700" i="1" spc="-5" dirty="0">
                <a:latin typeface="Arial"/>
                <a:cs typeface="Arial"/>
              </a:rPr>
              <a:t>und die </a:t>
            </a:r>
            <a:r>
              <a:rPr sz="1700" i="1" dirty="0">
                <a:latin typeface="Arial"/>
                <a:cs typeface="Arial"/>
              </a:rPr>
              <a:t>Art </a:t>
            </a:r>
            <a:r>
              <a:rPr sz="1700" i="1" spc="-5" dirty="0">
                <a:latin typeface="Arial"/>
                <a:cs typeface="Arial"/>
              </a:rPr>
              <a:t>der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Verletzungen!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i="1" dirty="0">
                <a:latin typeface="Arial"/>
                <a:cs typeface="Arial"/>
              </a:rPr>
              <a:t>Sind Kinder </a:t>
            </a:r>
            <a:r>
              <a:rPr sz="1700" i="1" spc="-5" dirty="0">
                <a:latin typeface="Arial"/>
                <a:cs typeface="Arial"/>
              </a:rPr>
              <a:t>betroffen </a:t>
            </a:r>
            <a:r>
              <a:rPr sz="1700" i="1" dirty="0">
                <a:latin typeface="Arial"/>
                <a:cs typeface="Arial"/>
              </a:rPr>
              <a:t>–</a:t>
            </a:r>
            <a:r>
              <a:rPr sz="1700" i="1" spc="-8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Alter?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4079"/>
              </a:lnSpc>
              <a:spcBef>
                <a:spcPts val="359"/>
              </a:spcBef>
            </a:pPr>
            <a:r>
              <a:rPr sz="3500" b="1" i="1" spc="-5" dirty="0">
                <a:solidFill>
                  <a:srgbClr val="E2001A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latin typeface="Arial"/>
                <a:cs typeface="Arial"/>
              </a:rPr>
              <a:t>arten auf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Rückfragen!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ts val="1920"/>
              </a:lnSpc>
            </a:pPr>
            <a:r>
              <a:rPr sz="1700" i="1" spc="-5" dirty="0">
                <a:latin typeface="Arial"/>
                <a:cs typeface="Arial"/>
              </a:rPr>
              <a:t>Nicht </a:t>
            </a:r>
            <a:r>
              <a:rPr sz="1700" i="1" spc="-5" dirty="0" err="1">
                <a:latin typeface="Arial"/>
                <a:cs typeface="Arial"/>
              </a:rPr>
              <a:t>gleich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spc="-5" dirty="0" err="1" smtClean="0">
                <a:latin typeface="Arial"/>
                <a:cs typeface="Arial"/>
              </a:rPr>
              <a:t>auflegen</a:t>
            </a:r>
            <a:r>
              <a:rPr sz="1700" i="1" spc="-5" dirty="0" smtClean="0">
                <a:latin typeface="Arial"/>
                <a:cs typeface="Arial"/>
              </a:rPr>
              <a:t>,</a:t>
            </a:r>
            <a:r>
              <a:rPr lang="de-DE" sz="1700" i="1" spc="-5" dirty="0">
                <a:latin typeface="Arial"/>
                <a:cs typeface="Arial"/>
              </a:rPr>
              <a:t> </a:t>
            </a:r>
            <a:r>
              <a:rPr lang="de-DE" sz="1700" i="1" spc="-5" dirty="0" smtClean="0">
                <a:latin typeface="Arial"/>
                <a:cs typeface="Arial"/>
              </a:rPr>
              <a:t>evtl. kommen Rückfragen</a:t>
            </a:r>
            <a:endParaRPr sz="17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2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Quellennachweis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27" name="Text 1"/>
          <p:cNvSpPr>
            <a:spLocks noGrp="1"/>
          </p:cNvSpPr>
          <p:nvPr>
            <p:ph type="body" sz="half" idx="4294967295"/>
          </p:nvPr>
        </p:nvSpPr>
        <p:spPr>
          <a:xfrm>
            <a:off x="838200" y="1941513"/>
            <a:ext cx="5562600" cy="402272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 smtClean="0"/>
              <a:t>Deutsche </a:t>
            </a:r>
            <a:r>
              <a:rPr lang="en-US" altLang="de-DE" sz="2000" dirty="0" err="1" smtClean="0"/>
              <a:t>Gesetzliche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Unfallversicherung</a:t>
            </a:r>
            <a:r>
              <a:rPr lang="en-US" altLang="de-DE" sz="2000" dirty="0" smtClean="0"/>
              <a:t> Information 204-006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Pixabay</a:t>
            </a:r>
            <a:endParaRPr lang="en-US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Bayrisches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Staatsministerium</a:t>
            </a:r>
            <a:r>
              <a:rPr lang="en-US" altLang="de-DE" sz="2000" dirty="0" smtClean="0"/>
              <a:t> des </a:t>
            </a:r>
            <a:r>
              <a:rPr lang="en-US" altLang="de-DE" sz="2000" dirty="0" err="1" smtClean="0"/>
              <a:t>Innern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für</a:t>
            </a:r>
            <a:r>
              <a:rPr lang="en-US" altLang="de-DE" sz="2000" dirty="0" smtClean="0"/>
              <a:t> Sport und Integration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6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65213"/>
            <a:ext cx="201771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805698" y="4135354"/>
            <a:ext cx="4845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</a:rPr>
              <a:t>Staatliche </a:t>
            </a:r>
            <a:r>
              <a:rPr lang="en-US" sz="3200" b="1" dirty="0" err="1" smtClean="0">
                <a:latin typeface="+mj-lt"/>
              </a:rPr>
              <a:t>Feuerwehrschulen</a:t>
            </a:r>
            <a:endParaRPr lang="de-D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7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257533"/>
            <a:ext cx="12214747" cy="62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Absichern</a:t>
            </a:r>
            <a:r>
              <a:rPr lang="en-US" dirty="0" smtClean="0"/>
              <a:t>/</a:t>
            </a:r>
            <a:r>
              <a:rPr lang="en-US" dirty="0" err="1" smtClean="0"/>
              <a:t>Eigenschutz</a:t>
            </a:r>
            <a:endParaRPr lang="ru-RU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21" y="4080681"/>
            <a:ext cx="4165979" cy="2777319"/>
          </a:xfrm>
          <a:prstGeom prst="rect">
            <a:avLst/>
          </a:prstGeom>
        </p:spPr>
      </p:pic>
      <p:sp>
        <p:nvSpPr>
          <p:cNvPr id="27" name="Text 1"/>
          <p:cNvSpPr>
            <a:spLocks noGrp="1"/>
          </p:cNvSpPr>
          <p:nvPr>
            <p:ph type="body" sz="half" idx="4294967295"/>
          </p:nvPr>
        </p:nvSpPr>
        <p:spPr>
          <a:xfrm>
            <a:off x="838200" y="1941513"/>
            <a:ext cx="5562600" cy="4022725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Überblick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über</a:t>
            </a:r>
            <a:r>
              <a:rPr lang="en-US" altLang="de-DE" sz="2000" dirty="0" smtClean="0"/>
              <a:t> die </a:t>
            </a:r>
            <a:r>
              <a:rPr lang="en-US" altLang="de-DE" sz="2000" dirty="0" err="1" smtClean="0"/>
              <a:t>Lage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verschaffen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Unfallstelle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absichern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smtClean="0"/>
              <a:t>Patient </a:t>
            </a:r>
            <a:r>
              <a:rPr lang="en-US" altLang="de-DE" sz="2000" dirty="0" err="1" smtClean="0"/>
              <a:t>aus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dem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Gefahrenbereich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bringen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Beteiligte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ansprechen</a:t>
            </a:r>
            <a:r>
              <a:rPr lang="en-US" altLang="de-DE" sz="2000" dirty="0" smtClean="0"/>
              <a:t> und </a:t>
            </a:r>
            <a:r>
              <a:rPr lang="en-US" altLang="de-DE" sz="2000" dirty="0" err="1" smtClean="0"/>
              <a:t>heranziehen</a:t>
            </a:r>
            <a:r>
              <a:rPr lang="en-US" altLang="de-DE" sz="2000" dirty="0" smtClean="0"/>
              <a:t> (RD </a:t>
            </a:r>
            <a:r>
              <a:rPr lang="en-US" altLang="de-DE" sz="2000" dirty="0" err="1" smtClean="0"/>
              <a:t>einweisen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Decke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besorgen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Absichern</a:t>
            </a:r>
            <a:r>
              <a:rPr lang="en-US" altLang="de-DE" sz="2000" dirty="0" smtClean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b="1" dirty="0" err="1" smtClean="0"/>
              <a:t>Eigenschutz</a:t>
            </a:r>
            <a:r>
              <a:rPr lang="en-US" altLang="de-DE" sz="2000" b="1" dirty="0" smtClean="0"/>
              <a:t> </a:t>
            </a:r>
            <a:r>
              <a:rPr lang="en-US" altLang="de-DE" sz="2000" b="1" dirty="0" err="1" smtClean="0"/>
              <a:t>immer</a:t>
            </a:r>
            <a:r>
              <a:rPr lang="en-US" altLang="de-DE" sz="2000" b="1" dirty="0" smtClean="0"/>
              <a:t> </a:t>
            </a:r>
            <a:r>
              <a:rPr lang="en-US" altLang="de-DE" sz="2000" b="1" dirty="0" err="1" smtClean="0"/>
              <a:t>beachten</a:t>
            </a:r>
            <a:r>
              <a:rPr lang="en-US" altLang="de-DE" sz="2000" b="1" dirty="0" smtClean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4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Notruf</a:t>
            </a:r>
            <a:r>
              <a:rPr lang="en-US" dirty="0" smtClean="0"/>
              <a:t>/</a:t>
            </a:r>
            <a:r>
              <a:rPr lang="en-US" dirty="0" err="1" smtClean="0"/>
              <a:t>Sofortmaßnahmen</a:t>
            </a:r>
            <a:endParaRPr lang="ru-RU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21" y="4461361"/>
            <a:ext cx="4165979" cy="2015958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body" sz="half" idx="4294967295"/>
          </p:nvPr>
        </p:nvSpPr>
        <p:spPr>
          <a:xfrm>
            <a:off x="838199" y="1941513"/>
            <a:ext cx="7541526" cy="4022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Notruf</a:t>
            </a:r>
            <a:r>
              <a:rPr lang="en-US" altLang="de-DE" sz="2000" dirty="0" smtClean="0"/>
              <a:t> an die </a:t>
            </a:r>
            <a:r>
              <a:rPr lang="en-US" altLang="de-DE" sz="2000" dirty="0" err="1" smtClean="0"/>
              <a:t>Integrierte</a:t>
            </a:r>
            <a:r>
              <a:rPr lang="en-US" altLang="de-DE" sz="2000" dirty="0" smtClean="0"/>
              <a:t> </a:t>
            </a:r>
            <a:r>
              <a:rPr lang="en-US" altLang="de-DE" sz="2000" dirty="0" err="1"/>
              <a:t>L</a:t>
            </a:r>
            <a:r>
              <a:rPr lang="en-US" altLang="de-DE" sz="2000" dirty="0" err="1" smtClean="0"/>
              <a:t>eitstelle</a:t>
            </a:r>
            <a:r>
              <a:rPr lang="en-US" altLang="de-DE" sz="2000" dirty="0" smtClean="0"/>
              <a:t> (ILS) </a:t>
            </a:r>
            <a:r>
              <a:rPr lang="en-US" altLang="de-DE" sz="2000" dirty="0" err="1" smtClean="0"/>
              <a:t>über</a:t>
            </a:r>
            <a:r>
              <a:rPr lang="en-US" altLang="de-DE" sz="2000" dirty="0" smtClean="0"/>
              <a:t> </a:t>
            </a:r>
            <a:r>
              <a:rPr lang="en-US" altLang="de-DE" sz="2000" b="1" dirty="0" smtClean="0"/>
              <a:t>112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abgeben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smtClean="0"/>
              <a:t>5 W-</a:t>
            </a:r>
            <a:r>
              <a:rPr lang="en-US" altLang="de-DE" sz="2000" dirty="0" err="1" smtClean="0"/>
              <a:t>Fragen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dem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Disponenten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beantworten</a:t>
            </a:r>
            <a:endParaRPr lang="en-US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b="1" dirty="0" err="1" smtClean="0"/>
              <a:t>Sofortmaßnahmen</a:t>
            </a:r>
            <a:r>
              <a:rPr lang="en-US" altLang="de-DE" sz="2000" b="1" dirty="0" smtClean="0"/>
              <a:t> am Patient </a:t>
            </a:r>
            <a:r>
              <a:rPr lang="en-US" altLang="de-DE" sz="2000" b="1" dirty="0" err="1" smtClean="0"/>
              <a:t>durchführen</a:t>
            </a:r>
            <a:r>
              <a:rPr lang="en-US" altLang="de-DE" sz="2000" b="1" dirty="0" smtClean="0"/>
              <a:t>:</a:t>
            </a:r>
            <a:r>
              <a:rPr lang="en-US" altLang="de-DE" sz="2000" dirty="0" smtClean="0"/>
              <a:t/>
            </a:r>
            <a:br>
              <a:rPr lang="en-US" altLang="de-DE" sz="2000" dirty="0" smtClean="0"/>
            </a:br>
            <a:r>
              <a:rPr lang="en-US" altLang="de-DE" sz="2000" dirty="0" smtClean="0"/>
              <a:t>- </a:t>
            </a:r>
            <a:r>
              <a:rPr lang="en-US" altLang="de-DE" sz="2000" dirty="0" err="1" smtClean="0"/>
              <a:t>Versorgung</a:t>
            </a:r>
            <a:r>
              <a:rPr lang="en-US" altLang="de-DE" sz="2000" dirty="0" smtClean="0"/>
              <a:t> von stark </a:t>
            </a:r>
            <a:r>
              <a:rPr lang="en-US" altLang="de-DE" sz="2000" dirty="0" err="1" smtClean="0"/>
              <a:t>blutenden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Wunden</a:t>
            </a:r>
            <a:r>
              <a:rPr lang="en-US" altLang="de-DE" sz="2000" dirty="0" smtClean="0"/>
              <a:t> </a:t>
            </a:r>
            <a:br>
              <a:rPr lang="en-US" altLang="de-DE" sz="2000" dirty="0" smtClean="0"/>
            </a:br>
            <a:r>
              <a:rPr lang="en-US" altLang="de-DE" sz="2000" dirty="0" smtClean="0"/>
              <a:t>- </a:t>
            </a:r>
            <a:r>
              <a:rPr lang="en-US" altLang="de-DE" sz="2000" dirty="0" err="1" smtClean="0"/>
              <a:t>Herz-Lungen-Wiederbelebung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bei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fehlender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Atmung</a:t>
            </a:r>
            <a:r>
              <a:rPr lang="en-US" altLang="de-DE" sz="2000" dirty="0" smtClean="0"/>
              <a:t/>
            </a:r>
            <a:br>
              <a:rPr lang="en-US" altLang="de-DE" sz="2000" dirty="0" smtClean="0"/>
            </a:br>
            <a:r>
              <a:rPr lang="en-US" altLang="de-DE" sz="2000" dirty="0" smtClean="0"/>
              <a:t>- stabile </a:t>
            </a:r>
            <a:r>
              <a:rPr lang="en-US" altLang="de-DE" sz="2000" dirty="0" err="1" smtClean="0"/>
              <a:t>Seitenlage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bei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Bewusstlosigkeit</a:t>
            </a:r>
            <a:r>
              <a:rPr lang="en-US" altLang="de-DE" sz="2000" dirty="0" smtClean="0"/>
              <a:t> und </a:t>
            </a:r>
            <a:r>
              <a:rPr lang="en-US" altLang="de-DE" sz="2000" dirty="0" err="1" smtClean="0"/>
              <a:t>normaler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Atmung</a:t>
            </a:r>
            <a:endParaRPr lang="en-US" altLang="de-DE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3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Hilfe</a:t>
            </a:r>
            <a:endParaRPr lang="ru-RU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64" y="4080681"/>
            <a:ext cx="3703092" cy="2777319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body" sz="half" idx="4294967295"/>
          </p:nvPr>
        </p:nvSpPr>
        <p:spPr>
          <a:xfrm>
            <a:off x="838200" y="1941513"/>
            <a:ext cx="5562600" cy="40227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/>
              <a:t>Sind </a:t>
            </a:r>
            <a:r>
              <a:rPr lang="en-US" altLang="de-DE" sz="2000" dirty="0" err="1"/>
              <a:t>alle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Sofortmaßnahmen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durchgeführt</a:t>
            </a:r>
            <a:r>
              <a:rPr lang="en-US" altLang="de-DE" sz="2000" dirty="0"/>
              <a:t>, </a:t>
            </a:r>
            <a:r>
              <a:rPr lang="en-US" altLang="de-DE" sz="2000" dirty="0" err="1"/>
              <a:t>wird</a:t>
            </a:r>
            <a:r>
              <a:rPr lang="en-US" altLang="de-DE" sz="2000" dirty="0"/>
              <a:t> der Patient </a:t>
            </a:r>
            <a:r>
              <a:rPr lang="en-US" altLang="de-DE" sz="2000" dirty="0" err="1"/>
              <a:t>weiter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versorgt</a:t>
            </a:r>
            <a:r>
              <a:rPr lang="en-US" altLang="de-DE" sz="2000" dirty="0"/>
              <a:t>:</a:t>
            </a:r>
          </a:p>
          <a:p>
            <a:pPr marL="1028700" lvl="1" indent="-342900">
              <a:buFont typeface="Symbol" panose="05050102010706020507" pitchFamily="18" charset="2"/>
              <a:buChar char="-"/>
            </a:pPr>
            <a:r>
              <a:rPr lang="en-US" altLang="de-DE" sz="2000" dirty="0" err="1"/>
              <a:t>Betreuung</a:t>
            </a:r>
            <a:r>
              <a:rPr lang="en-US" altLang="de-DE" sz="2000" dirty="0"/>
              <a:t> des </a:t>
            </a:r>
            <a:r>
              <a:rPr lang="en-US" altLang="de-DE" sz="2000" dirty="0" err="1"/>
              <a:t>Betroffenen</a:t>
            </a:r>
            <a:endParaRPr lang="en-US" altLang="de-DE" sz="2000" dirty="0"/>
          </a:p>
          <a:p>
            <a:pPr marL="1028700" lvl="1" indent="-342900">
              <a:buFont typeface="Symbol" panose="05050102010706020507" pitchFamily="18" charset="2"/>
              <a:buChar char="-"/>
            </a:pPr>
            <a:r>
              <a:rPr lang="en-US" altLang="de-DE" sz="2000" dirty="0" err="1"/>
              <a:t>Lagerung</a:t>
            </a:r>
            <a:r>
              <a:rPr lang="en-US" altLang="de-DE" sz="2000" dirty="0"/>
              <a:t> (z. B. </a:t>
            </a:r>
            <a:r>
              <a:rPr lang="en-US" altLang="de-DE" sz="2000" dirty="0" err="1"/>
              <a:t>Füße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hoch</a:t>
            </a:r>
            <a:r>
              <a:rPr lang="en-US" altLang="de-DE" sz="2000" dirty="0"/>
              <a:t> </a:t>
            </a:r>
            <a:r>
              <a:rPr lang="en-US" altLang="de-DE" sz="2000" dirty="0" err="1"/>
              <a:t>beim</a:t>
            </a:r>
            <a:r>
              <a:rPr lang="en-US" altLang="de-DE" sz="2000" dirty="0"/>
              <a:t> </a:t>
            </a:r>
            <a:r>
              <a:rPr lang="en-US" altLang="de-DE" sz="2000" dirty="0" err="1"/>
              <a:t>Schock</a:t>
            </a:r>
            <a:r>
              <a:rPr lang="en-US" altLang="de-DE" sz="2000" dirty="0"/>
              <a:t>)</a:t>
            </a:r>
          </a:p>
          <a:p>
            <a:pPr marL="1028700" lvl="1" indent="-342900">
              <a:buFont typeface="Symbol" panose="05050102010706020507" pitchFamily="18" charset="2"/>
              <a:buChar char="-"/>
            </a:pPr>
            <a:r>
              <a:rPr lang="en-US" altLang="de-DE" sz="2000" dirty="0" err="1"/>
              <a:t>Wundversorgung</a:t>
            </a:r>
            <a:endParaRPr lang="en-US" altLang="de-DE" sz="2000" dirty="0"/>
          </a:p>
          <a:p>
            <a:pPr marL="1028700" lvl="1" indent="-342900">
              <a:buFont typeface="Symbol" panose="05050102010706020507" pitchFamily="18" charset="2"/>
              <a:buChar char="-"/>
            </a:pPr>
            <a:r>
              <a:rPr lang="en-US" altLang="de-DE" sz="2000" dirty="0" err="1"/>
              <a:t>Wärmeerhalt</a:t>
            </a:r>
            <a:r>
              <a:rPr lang="en-US" altLang="de-DE" sz="2000" dirty="0"/>
              <a:t> (</a:t>
            </a:r>
            <a:r>
              <a:rPr lang="en-US" altLang="de-DE" sz="2000" dirty="0" err="1"/>
              <a:t>z.B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mit</a:t>
            </a:r>
            <a:r>
              <a:rPr lang="en-US" altLang="de-DE" sz="2000" dirty="0"/>
              <a:t> </a:t>
            </a:r>
            <a:r>
              <a:rPr lang="en-US" altLang="de-DE" sz="2000" dirty="0" err="1"/>
              <a:t>Rettungsdecke</a:t>
            </a:r>
            <a:r>
              <a:rPr lang="en-US" altLang="de-DE" sz="2000" dirty="0"/>
              <a:t>)</a:t>
            </a:r>
          </a:p>
          <a:p>
            <a:pPr marL="1028700" lvl="1" indent="-342900">
              <a:buFont typeface="Symbol" panose="05050102010706020507" pitchFamily="18" charset="2"/>
              <a:buChar char="-"/>
            </a:pPr>
            <a:r>
              <a:rPr lang="en-US" altLang="de-DE" sz="2000" dirty="0" err="1"/>
              <a:t>Ruhigstellung</a:t>
            </a:r>
            <a:r>
              <a:rPr lang="en-US" altLang="de-DE" sz="2000" dirty="0"/>
              <a:t> von </a:t>
            </a:r>
            <a:r>
              <a:rPr lang="en-US" altLang="de-DE" sz="2000" dirty="0" err="1"/>
              <a:t>Knochenbrüchen</a:t>
            </a:r>
            <a:endParaRPr lang="en-US" alt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Nicht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immer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benötigt</a:t>
            </a:r>
            <a:r>
              <a:rPr lang="en-US" altLang="de-DE" sz="2000" dirty="0" smtClean="0"/>
              <a:t> der </a:t>
            </a:r>
            <a:r>
              <a:rPr lang="en-US" altLang="de-DE" sz="2000" dirty="0" err="1" smtClean="0"/>
              <a:t>offensichtlich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Schwerstverletzte</a:t>
            </a:r>
            <a:r>
              <a:rPr lang="en-US" altLang="de-DE" sz="2000" dirty="0" smtClean="0"/>
              <a:t> die </a:t>
            </a:r>
            <a:r>
              <a:rPr lang="en-US" altLang="de-DE" sz="2000" dirty="0" err="1" smtClean="0"/>
              <a:t>meiste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Betreuung</a:t>
            </a:r>
            <a:r>
              <a:rPr lang="en-US" altLang="de-DE" sz="2000" dirty="0" smtClean="0"/>
              <a:t> (</a:t>
            </a:r>
            <a:r>
              <a:rPr lang="en-US" altLang="de-DE" sz="2000" dirty="0" err="1" smtClean="0"/>
              <a:t>alle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Beteiligten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im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Blick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behalten</a:t>
            </a:r>
            <a:r>
              <a:rPr lang="en-US" altLang="de-DE" sz="2000" dirty="0" smtClean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9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Rettungsdienst</a:t>
            </a:r>
            <a:endParaRPr lang="ru-RU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21" y="4085862"/>
            <a:ext cx="4165979" cy="2766956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body" sz="half" idx="4294967295"/>
          </p:nvPr>
        </p:nvSpPr>
        <p:spPr>
          <a:xfrm>
            <a:off x="838200" y="1941513"/>
            <a:ext cx="5562600" cy="4022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Übernahme</a:t>
            </a:r>
            <a:r>
              <a:rPr lang="en-US" altLang="de-DE" sz="2000" dirty="0" smtClean="0"/>
              <a:t> des </a:t>
            </a:r>
            <a:r>
              <a:rPr lang="en-US" altLang="de-DE" sz="2000" dirty="0" err="1" smtClean="0"/>
              <a:t>Patienten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vom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Ersthelfer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durch</a:t>
            </a:r>
            <a:r>
              <a:rPr lang="en-US" altLang="de-DE" sz="2000" dirty="0" smtClean="0"/>
              <a:t> das </a:t>
            </a:r>
            <a:r>
              <a:rPr lang="en-US" altLang="de-DE" sz="2000" dirty="0" err="1" smtClean="0"/>
              <a:t>Rettungsdienstpersonal</a:t>
            </a:r>
            <a:endParaRPr lang="en-US" alt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Alle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Informationen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über</a:t>
            </a:r>
            <a:r>
              <a:rPr lang="en-US" altLang="de-DE" sz="2000" dirty="0" smtClean="0"/>
              <a:t> den </a:t>
            </a:r>
            <a:r>
              <a:rPr lang="en-US" altLang="de-DE" sz="2000" dirty="0" err="1" smtClean="0"/>
              <a:t>Patienten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müssen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dem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Rettungsdienst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mitgeteilt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werden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Rettungsdienst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stabilisiert</a:t>
            </a:r>
            <a:r>
              <a:rPr lang="en-US" altLang="de-DE" sz="2000" dirty="0" smtClean="0"/>
              <a:t> den </a:t>
            </a:r>
            <a:r>
              <a:rPr lang="en-US" altLang="de-DE" sz="2000" dirty="0" err="1" smtClean="0"/>
              <a:t>Patienten</a:t>
            </a:r>
            <a:r>
              <a:rPr lang="en-US" altLang="de-DE" sz="2000" dirty="0" smtClean="0"/>
              <a:t> und </a:t>
            </a:r>
            <a:r>
              <a:rPr lang="en-US" altLang="de-DE" sz="2000" dirty="0" err="1" smtClean="0"/>
              <a:t>transportiert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ihn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anschließend</a:t>
            </a:r>
            <a:r>
              <a:rPr lang="en-US" altLang="de-DE" sz="2000" dirty="0" smtClean="0"/>
              <a:t> in die </a:t>
            </a:r>
            <a:r>
              <a:rPr lang="en-US" altLang="de-DE" sz="2000" dirty="0" err="1" smtClean="0"/>
              <a:t>nächste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Klinik</a:t>
            </a:r>
            <a:endParaRPr lang="en-US" altLang="de-DE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6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Krankenhaus</a:t>
            </a:r>
            <a:endParaRPr lang="ru-RU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57" y="2615457"/>
            <a:ext cx="3096543" cy="4242543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body" sz="half" idx="4294967295"/>
          </p:nvPr>
        </p:nvSpPr>
        <p:spPr>
          <a:xfrm>
            <a:off x="838200" y="1941513"/>
            <a:ext cx="5562600" cy="4022725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Rettungsdienst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übergibt</a:t>
            </a:r>
            <a:r>
              <a:rPr lang="en-US" altLang="de-DE" sz="2000" dirty="0" smtClean="0"/>
              <a:t> den </a:t>
            </a:r>
            <a:r>
              <a:rPr lang="en-US" altLang="de-DE" sz="2000" dirty="0" err="1" smtClean="0"/>
              <a:t>Patienten</a:t>
            </a:r>
            <a:r>
              <a:rPr lang="en-US" altLang="de-DE" sz="2000" dirty="0" smtClean="0"/>
              <a:t> an die </a:t>
            </a:r>
            <a:r>
              <a:rPr lang="en-US" altLang="de-DE" sz="2000" dirty="0" err="1" smtClean="0"/>
              <a:t>Klinik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smtClean="0"/>
              <a:t>Die </a:t>
            </a:r>
            <a:r>
              <a:rPr lang="en-US" altLang="de-DE" sz="2000" dirty="0" err="1" smtClean="0"/>
              <a:t>Klinik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versorgt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untersucht</a:t>
            </a:r>
            <a:r>
              <a:rPr lang="en-US" altLang="de-DE" sz="2000" dirty="0" smtClean="0"/>
              <a:t> und </a:t>
            </a:r>
            <a:r>
              <a:rPr lang="en-US" altLang="de-DE" sz="2000" dirty="0" err="1" smtClean="0"/>
              <a:t>behandelt</a:t>
            </a:r>
            <a:r>
              <a:rPr lang="en-US" altLang="de-DE" sz="2000" dirty="0" smtClean="0"/>
              <a:t> den </a:t>
            </a:r>
            <a:r>
              <a:rPr lang="en-US" altLang="de-DE" sz="2000" dirty="0" err="1" smtClean="0"/>
              <a:t>Patienten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entsprechend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seinen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Verletzungen</a:t>
            </a:r>
            <a:r>
              <a:rPr lang="en-US" altLang="de-DE" sz="2000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7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Druckknopfmelder</a:t>
            </a:r>
            <a:endParaRPr lang="ru-RU" dirty="0"/>
          </a:p>
        </p:txBody>
      </p:sp>
      <p:sp>
        <p:nvSpPr>
          <p:cNvPr id="9" name="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Faxgerät (für Gehörlose)</a:t>
            </a:r>
            <a:endParaRPr lang="ru-RU" dirty="0"/>
          </a:p>
        </p:txBody>
      </p:sp>
      <p:sp>
        <p:nvSpPr>
          <p:cNvPr id="3" name="Tex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Notrufsäule an Autobahnen</a:t>
            </a:r>
            <a:endParaRPr lang="ru-RU" dirty="0"/>
          </a:p>
        </p:txBody>
      </p:sp>
      <p:sp>
        <p:nvSpPr>
          <p:cNvPr id="2" name="Text 4"/>
          <p:cNvSpPr>
            <a:spLocks noGrp="1"/>
          </p:cNvSpPr>
          <p:nvPr>
            <p:ph type="body" sz="quarter" idx="16"/>
          </p:nvPr>
        </p:nvSpPr>
        <p:spPr>
          <a:xfrm>
            <a:off x="944229" y="5352579"/>
            <a:ext cx="2094246" cy="834861"/>
          </a:xfrm>
        </p:spPr>
        <p:txBody>
          <a:bodyPr/>
          <a:lstStyle/>
          <a:p>
            <a:r>
              <a:rPr lang="de-DE" dirty="0" smtClean="0"/>
              <a:t>Handy/Telefon/</a:t>
            </a:r>
            <a:br>
              <a:rPr lang="de-DE" dirty="0" smtClean="0"/>
            </a:br>
            <a:r>
              <a:rPr lang="de-DE" dirty="0" smtClean="0"/>
              <a:t>Telefonzelle</a:t>
            </a:r>
          </a:p>
        </p:txBody>
      </p:sp>
      <p:sp>
        <p:nvSpPr>
          <p:cNvPr id="5" name="Text 5"/>
          <p:cNvSpPr>
            <a:spLocks noGrp="1"/>
          </p:cNvSpPr>
          <p:nvPr>
            <p:ph type="body" sz="quarter" idx="23"/>
          </p:nvPr>
        </p:nvSpPr>
        <p:spPr>
          <a:xfrm>
            <a:off x="798846" y="1845929"/>
            <a:ext cx="8005185" cy="815383"/>
          </a:xfrm>
        </p:spPr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Notruf</a:t>
            </a:r>
            <a:r>
              <a:rPr lang="en-US" dirty="0" smtClean="0"/>
              <a:t> an die </a:t>
            </a:r>
            <a:r>
              <a:rPr lang="en-US" dirty="0" err="1" smtClean="0"/>
              <a:t>Integrierte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eitstelle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Polizei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verschiedenen</a:t>
            </a:r>
            <a:r>
              <a:rPr lang="en-US" dirty="0" smtClean="0"/>
              <a:t> </a:t>
            </a:r>
            <a:r>
              <a:rPr lang="en-US" dirty="0" err="1" smtClean="0"/>
              <a:t>Geräte</a:t>
            </a:r>
            <a:r>
              <a:rPr lang="en-US" dirty="0" smtClean="0"/>
              <a:t> </a:t>
            </a:r>
            <a:r>
              <a:rPr lang="en-US" dirty="0" err="1" smtClean="0"/>
              <a:t>abgesetzt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:</a:t>
            </a:r>
            <a:endParaRPr lang="ru-RU" sz="1500" dirty="0"/>
          </a:p>
        </p:txBody>
      </p:sp>
      <p:pic>
        <p:nvPicPr>
          <p:cNvPr id="21" name="Picture 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80" y="2700558"/>
            <a:ext cx="2390608" cy="2087573"/>
          </a:xfrm>
          <a:prstGeom prst="rect">
            <a:avLst/>
          </a:prstGeom>
        </p:spPr>
      </p:pic>
      <p:pic>
        <p:nvPicPr>
          <p:cNvPr id="19" name="Picture 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55" y="2700558"/>
            <a:ext cx="1919963" cy="2094837"/>
          </a:xfrm>
        </p:spPr>
      </p:pic>
      <p:pic>
        <p:nvPicPr>
          <p:cNvPr id="10" name="Picture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0" t="-723"/>
          <a:stretch/>
        </p:blipFill>
        <p:spPr>
          <a:xfrm>
            <a:off x="4155440" y="2661312"/>
            <a:ext cx="1405707" cy="2126819"/>
          </a:xfrm>
          <a:prstGeom prst="rect">
            <a:avLst/>
          </a:prstGeom>
        </p:spPr>
      </p:pic>
      <p:pic>
        <p:nvPicPr>
          <p:cNvPr id="7" name="Picture 1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7" y="2700558"/>
            <a:ext cx="3132079" cy="2087573"/>
          </a:xfrm>
          <a:prstGeom prst="rect">
            <a:avLst/>
          </a:prstGeom>
        </p:spPr>
      </p:pic>
      <p:sp>
        <p:nvSpPr>
          <p:cNvPr id="13" name="Rectangle 1"/>
          <p:cNvSpPr/>
          <p:nvPr/>
        </p:nvSpPr>
        <p:spPr>
          <a:xfrm>
            <a:off x="972000" y="154800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Möglichkeiten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Notruf</a:t>
            </a:r>
            <a:r>
              <a:rPr lang="en-US" dirty="0" smtClean="0"/>
              <a:t> </a:t>
            </a:r>
            <a:r>
              <a:rPr lang="en-US" dirty="0" err="1" smtClean="0"/>
              <a:t>abzusetzen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5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 build="p"/>
      <p:bldP spid="3" grpId="0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Notruf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Handy/</a:t>
            </a:r>
            <a:r>
              <a:rPr lang="en-US" dirty="0" err="1" smtClean="0"/>
              <a:t>Telefon</a:t>
            </a:r>
            <a:r>
              <a:rPr lang="en-US" dirty="0" smtClean="0"/>
              <a:t>/</a:t>
            </a:r>
            <a:r>
              <a:rPr lang="en-US" dirty="0" err="1" smtClean="0"/>
              <a:t>Telefonzelle</a:t>
            </a:r>
            <a:endParaRPr lang="ru-RU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21" y="4080999"/>
            <a:ext cx="4165979" cy="2776682"/>
          </a:xfrm>
          <a:prstGeom prst="rect">
            <a:avLst/>
          </a:prstGeom>
        </p:spPr>
      </p:pic>
      <p:sp>
        <p:nvSpPr>
          <p:cNvPr id="27" name="Text 1"/>
          <p:cNvSpPr>
            <a:spLocks noGrp="1"/>
          </p:cNvSpPr>
          <p:nvPr>
            <p:ph type="body" sz="half" idx="4294967295"/>
          </p:nvPr>
        </p:nvSpPr>
        <p:spPr>
          <a:xfrm>
            <a:off x="838200" y="1941513"/>
            <a:ext cx="5562600" cy="402272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Beim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Notruf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über</a:t>
            </a:r>
            <a:r>
              <a:rPr lang="en-US" altLang="de-DE" sz="2000" dirty="0" smtClean="0"/>
              <a:t> die 112 </a:t>
            </a:r>
            <a:r>
              <a:rPr lang="en-US" altLang="de-DE" sz="2000" dirty="0" err="1" smtClean="0"/>
              <a:t>wird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automatisch</a:t>
            </a:r>
            <a:r>
              <a:rPr lang="en-US" altLang="de-DE" sz="2000" dirty="0" smtClean="0"/>
              <a:t> die </a:t>
            </a:r>
            <a:r>
              <a:rPr lang="en-US" altLang="de-DE" sz="2000" dirty="0" err="1" smtClean="0"/>
              <a:t>Verbindung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zur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nächsten</a:t>
            </a:r>
            <a:r>
              <a:rPr lang="en-US" altLang="de-DE" sz="2000" dirty="0" smtClean="0"/>
              <a:t> ILS </a:t>
            </a:r>
            <a:r>
              <a:rPr lang="en-US" altLang="de-DE" sz="2000" dirty="0" err="1" smtClean="0"/>
              <a:t>aufgebaut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Notruf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ist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immer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kostenfrei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Notruf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kann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auch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bei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gesperrtem</a:t>
            </a:r>
            <a:r>
              <a:rPr lang="en-US" altLang="de-DE" sz="2000" dirty="0" smtClean="0"/>
              <a:t> Display </a:t>
            </a:r>
            <a:r>
              <a:rPr lang="en-US" altLang="de-DE" sz="2000" dirty="0" err="1" smtClean="0"/>
              <a:t>abgegeben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werden</a:t>
            </a:r>
            <a:endParaRPr lang="en-US" altLang="de-DE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4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3944FE52-47D3-4127-A149-DA466F9114D6}" vid="{598CEFF7-5E3D-41B2-9D2B-A5D13B285D38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Breitbild</PresentationFormat>
  <Paragraphs>82</Paragraphs>
  <Slides>15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 Semibold</vt:lpstr>
      <vt:lpstr>Segoe UI</vt:lpstr>
      <vt:lpstr>Segoe UI Semibold</vt:lpstr>
      <vt:lpstr>Symbol</vt:lpstr>
      <vt:lpstr>Office</vt:lpstr>
      <vt:lpstr>Theme</vt:lpstr>
      <vt:lpstr>Wissenstest 2019</vt:lpstr>
      <vt:lpstr>PowerPoint-Präsentation</vt:lpstr>
      <vt:lpstr>1. Absichern/Eigenschutz</vt:lpstr>
      <vt:lpstr>2. Notruf/Sofortmaßnahmen</vt:lpstr>
      <vt:lpstr>3. Weitere Erste Hilfe</vt:lpstr>
      <vt:lpstr>4. Rettungsdienst</vt:lpstr>
      <vt:lpstr>5. Krankenhaus</vt:lpstr>
      <vt:lpstr>Möglichkeiten einen Notruf abzusetzen</vt:lpstr>
      <vt:lpstr>Notruf über Handy/Telefon/Telefonzelle</vt:lpstr>
      <vt:lpstr>Notruf über Notrufsäulen/-einrichtungen</vt:lpstr>
      <vt:lpstr>Notruf über Faxgerät</vt:lpstr>
      <vt:lpstr>Notruf über Druckknopfmelder (Handmelder)</vt:lpstr>
      <vt:lpstr>Inhalt einer Notrufmeldung</vt:lpstr>
      <vt:lpstr>Quellennachweis: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Seltmann Philipp</dc:creator>
  <cp:lastModifiedBy>Seltmann Philipp</cp:lastModifiedBy>
  <cp:revision>39</cp:revision>
  <cp:lastPrinted>2019-01-14T08:53:15Z</cp:lastPrinted>
  <dcterms:created xsi:type="dcterms:W3CDTF">2019-01-09T06:58:32Z</dcterms:created>
  <dcterms:modified xsi:type="dcterms:W3CDTF">2019-06-28T06:09:55Z</dcterms:modified>
</cp:coreProperties>
</file>